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5" r:id="rId2"/>
    <p:sldId id="545" r:id="rId3"/>
    <p:sldId id="546" r:id="rId4"/>
    <p:sldId id="549" r:id="rId5"/>
    <p:sldId id="266" r:id="rId6"/>
    <p:sldId id="554" r:id="rId7"/>
    <p:sldId id="556" r:id="rId8"/>
    <p:sldId id="555" r:id="rId9"/>
    <p:sldId id="553" r:id="rId10"/>
    <p:sldId id="550" r:id="rId11"/>
    <p:sldId id="551" r:id="rId12"/>
    <p:sldId id="552" r:id="rId13"/>
    <p:sldId id="557" r:id="rId14"/>
    <p:sldId id="558" r:id="rId15"/>
    <p:sldId id="578" r:id="rId16"/>
    <p:sldId id="579" r:id="rId17"/>
    <p:sldId id="561" r:id="rId18"/>
    <p:sldId id="565" r:id="rId19"/>
    <p:sldId id="566" r:id="rId20"/>
    <p:sldId id="260" r:id="rId21"/>
    <p:sldId id="262" r:id="rId22"/>
    <p:sldId id="263" r:id="rId23"/>
    <p:sldId id="267" r:id="rId24"/>
    <p:sldId id="580" r:id="rId25"/>
    <p:sldId id="547" r:id="rId26"/>
    <p:sldId id="581" r:id="rId27"/>
    <p:sldId id="264" r:id="rId28"/>
    <p:sldId id="577" r:id="rId29"/>
    <p:sldId id="5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16"/>
    <p:restoredTop sz="69922"/>
  </p:normalViewPr>
  <p:slideViewPr>
    <p:cSldViewPr snapToGrid="0" snapToObjects="1">
      <p:cViewPr varScale="1">
        <p:scale>
          <a:sx n="136" d="100"/>
          <a:sy n="136" d="100"/>
        </p:scale>
        <p:origin x="5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D3C9-261B-844C-8713-F84B31F112A9}"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F0530-8FFA-B64C-9A1A-E1928636B235}" type="slidenum">
              <a:rPr lang="en-US" smtClean="0"/>
              <a:t>‹#›</a:t>
            </a:fld>
            <a:endParaRPr lang="en-US"/>
          </a:p>
        </p:txBody>
      </p:sp>
    </p:spTree>
    <p:extLst>
      <p:ext uri="{BB962C8B-B14F-4D97-AF65-F5344CB8AC3E}">
        <p14:creationId xmlns:p14="http://schemas.microsoft.com/office/powerpoint/2010/main" val="230490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know what these fluxes are to get the global carbon budget</a:t>
            </a:r>
          </a:p>
          <a:p>
            <a:endParaRPr lang="en-US" dirty="0"/>
          </a:p>
          <a:p>
            <a:r>
              <a:rPr lang="en-US" dirty="0"/>
              <a:t>1% change in land in is much greater than 1% change in fossil fuels</a:t>
            </a:r>
          </a:p>
        </p:txBody>
      </p:sp>
      <p:sp>
        <p:nvSpPr>
          <p:cNvPr id="4" name="Slide Number Placeholder 3"/>
          <p:cNvSpPr>
            <a:spLocks noGrp="1"/>
          </p:cNvSpPr>
          <p:nvPr>
            <p:ph type="sldNum" sz="quarter" idx="5"/>
          </p:nvPr>
        </p:nvSpPr>
        <p:spPr/>
        <p:txBody>
          <a:bodyPr/>
          <a:lstStyle/>
          <a:p>
            <a:fld id="{5244E996-A8DB-CE40-87C4-176C80B5D0D6}" type="slidenum">
              <a:rPr lang="en-US" smtClean="0"/>
              <a:t>2</a:t>
            </a:fld>
            <a:endParaRPr lang="en-US"/>
          </a:p>
        </p:txBody>
      </p:sp>
    </p:spTree>
    <p:extLst>
      <p:ext uri="{BB962C8B-B14F-4D97-AF65-F5344CB8AC3E}">
        <p14:creationId xmlns:p14="http://schemas.microsoft.com/office/powerpoint/2010/main" val="3924274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44E996-A8DB-CE40-87C4-176C80B5D0D6}" type="slidenum">
              <a:rPr lang="en-US" smtClean="0"/>
              <a:t>19</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Abdola-zadi</a:t>
            </a:r>
            <a:endParaRPr lang="en-US" dirty="0"/>
          </a:p>
        </p:txBody>
      </p:sp>
      <p:sp>
        <p:nvSpPr>
          <p:cNvPr id="4" name="Slide Number Placeholder 3"/>
          <p:cNvSpPr>
            <a:spLocks noGrp="1"/>
          </p:cNvSpPr>
          <p:nvPr>
            <p:ph type="sldNum" sz="quarter" idx="5"/>
          </p:nvPr>
        </p:nvSpPr>
        <p:spPr/>
        <p:txBody>
          <a:bodyPr/>
          <a:lstStyle/>
          <a:p>
            <a:fld id="{FC86132A-9F73-5048-ADCD-3F9CC016FE18}" type="slidenum">
              <a:rPr lang="en-US" smtClean="0"/>
              <a:t>28</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know what these fluxes are to get the global carbon budget</a:t>
            </a:r>
          </a:p>
          <a:p>
            <a:endParaRPr lang="en-US" dirty="0"/>
          </a:p>
          <a:p>
            <a:r>
              <a:rPr lang="en-US" dirty="0"/>
              <a:t>1% change in land in is much greater than 1% change in fossil fuels</a:t>
            </a:r>
          </a:p>
        </p:txBody>
      </p:sp>
      <p:sp>
        <p:nvSpPr>
          <p:cNvPr id="4" name="Slide Number Placeholder 3"/>
          <p:cNvSpPr>
            <a:spLocks noGrp="1"/>
          </p:cNvSpPr>
          <p:nvPr>
            <p:ph type="sldNum" sz="quarter" idx="5"/>
          </p:nvPr>
        </p:nvSpPr>
        <p:spPr/>
        <p:txBody>
          <a:bodyPr/>
          <a:lstStyle/>
          <a:p>
            <a:fld id="{5244E996-A8DB-CE40-87C4-176C80B5D0D6}" type="slidenum">
              <a:rPr lang="en-US" smtClean="0"/>
              <a:t>3</a:t>
            </a:fld>
            <a:endParaRPr lang="en-US"/>
          </a:p>
        </p:txBody>
      </p:sp>
    </p:spTree>
    <p:extLst>
      <p:ext uri="{BB962C8B-B14F-4D97-AF65-F5344CB8AC3E}">
        <p14:creationId xmlns:p14="http://schemas.microsoft.com/office/powerpoint/2010/main" val="1844853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means that TBMs indirectly predict photosynthetic capacity and leaf-level photosynthesis from soil resource availability</a:t>
            </a:r>
          </a:p>
        </p:txBody>
      </p:sp>
      <p:sp>
        <p:nvSpPr>
          <p:cNvPr id="4" name="Slide Number Placeholder 3"/>
          <p:cNvSpPr>
            <a:spLocks noGrp="1"/>
          </p:cNvSpPr>
          <p:nvPr>
            <p:ph type="sldNum" sz="quarter" idx="5"/>
          </p:nvPr>
        </p:nvSpPr>
        <p:spPr/>
        <p:txBody>
          <a:bodyPr/>
          <a:lstStyle/>
          <a:p>
            <a:fld id="{5244E996-A8DB-CE40-87C4-176C80B5D0D6}" type="slidenum">
              <a:rPr lang="en-US" smtClean="0"/>
              <a:t>4</a:t>
            </a:fld>
            <a:endParaRPr lang="en-US"/>
          </a:p>
        </p:txBody>
      </p:sp>
    </p:spTree>
    <p:extLst>
      <p:ext uri="{BB962C8B-B14F-4D97-AF65-F5344CB8AC3E}">
        <p14:creationId xmlns:p14="http://schemas.microsoft.com/office/powerpoint/2010/main" val="180082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A-Ci curve, which is a common curve used in plant physiology.</a:t>
            </a:r>
          </a:p>
          <a:p>
            <a:endParaRPr lang="en-US" dirty="0"/>
          </a:p>
          <a:p>
            <a:r>
              <a:rPr lang="en-US" dirty="0"/>
              <a:t>Intercellular  CO2 on the X, net photosynthesis on the Y</a:t>
            </a:r>
          </a:p>
          <a:p>
            <a:endParaRPr lang="en-US" dirty="0"/>
          </a:p>
          <a:p>
            <a:r>
              <a:rPr lang="en-US" dirty="0"/>
              <a:t>Generally, as intercellular CO2 concentrations increase, net photosynthesis increases.</a:t>
            </a:r>
          </a:p>
          <a:p>
            <a:endParaRPr lang="en-US" dirty="0"/>
          </a:p>
          <a:p>
            <a:r>
              <a:rPr lang="en-US" dirty="0"/>
              <a:t>But, there’s an evident “flattening” of the curve.</a:t>
            </a:r>
          </a:p>
          <a:p>
            <a:endParaRPr lang="en-US" dirty="0"/>
          </a:p>
          <a:p>
            <a:r>
              <a:rPr lang="en-US" dirty="0"/>
              <a:t>This is because photosynthesis is limited by two primary ways: CO2 and light</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039271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limited photosynthesis occurs when the curve is essentially linearly increasing</a:t>
            </a:r>
          </a:p>
          <a:p>
            <a:pPr marL="171450" indent="-171450">
              <a:buFontTx/>
              <a:buChar char="-"/>
            </a:pPr>
            <a:r>
              <a:rPr lang="en-US" dirty="0"/>
              <a:t>More Rubisco/photosynthetic machinery than required to fix CO2</a:t>
            </a:r>
          </a:p>
          <a:p>
            <a:pPr marL="171450" indent="-171450">
              <a:buFontTx/>
              <a:buChar char="-"/>
            </a:pPr>
            <a:endParaRPr lang="en-US" dirty="0"/>
          </a:p>
          <a:p>
            <a:pPr marL="171450" indent="-171450">
              <a:buFontTx/>
              <a:buChar char="-"/>
            </a:pPr>
            <a:r>
              <a:rPr lang="en-US" dirty="0"/>
              <a:t>As intercellular CO2 concentrations increase, there gradually becomes a point where Rubisco concentrations equal that of intercellular CO2</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2031606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limited photosynthesis occurs when the curve “flattens out”</a:t>
            </a:r>
          </a:p>
          <a:p>
            <a:pPr marL="171450" indent="-171450">
              <a:buFontTx/>
              <a:buChar char="-"/>
            </a:pPr>
            <a:r>
              <a:rPr lang="en-US" dirty="0"/>
              <a:t>When Rubisco concentrations become less than that of intercellular CO2, photosynthesis becomes increasingly limited by light</a:t>
            </a:r>
          </a:p>
          <a:p>
            <a:pPr marL="171450" indent="-171450">
              <a:buFontTx/>
              <a:buChar char="-"/>
            </a:pPr>
            <a:endParaRPr lang="en-US" dirty="0"/>
          </a:p>
          <a:p>
            <a:pPr marL="171450" indent="-171450">
              <a:buFontTx/>
              <a:buChar char="-"/>
            </a:pPr>
            <a:r>
              <a:rPr lang="en-US" dirty="0"/>
              <a:t>Photosynthetic machinery tends to be nitrogen rich</a:t>
            </a:r>
          </a:p>
          <a:p>
            <a:pPr marL="171450" indent="-171450">
              <a:buFontTx/>
              <a:buChar char="-"/>
            </a:pPr>
            <a:endParaRPr lang="en-US" dirty="0"/>
          </a:p>
          <a:p>
            <a:pPr marL="171450" indent="-171450">
              <a:buFontTx/>
              <a:buChar char="-"/>
            </a:pPr>
            <a:r>
              <a:rPr lang="en-US" dirty="0"/>
              <a:t>If more nutrients are allocated toward photosynthetic leaf tissue without concurrent increase in demand to allocate nutrients (e.g., increase in light), then the intercellular CO2 transition point between CO2 and light limited photosynthesis decreases, causing photosynthesis to become increasingly more light limited</a:t>
            </a:r>
          </a:p>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1223528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photosynthetic least-cost outcomes evaluated on gradient scale</a:t>
            </a:r>
          </a:p>
        </p:txBody>
      </p:sp>
      <p:sp>
        <p:nvSpPr>
          <p:cNvPr id="4" name="Slide Number Placeholder 3"/>
          <p:cNvSpPr>
            <a:spLocks noGrp="1"/>
          </p:cNvSpPr>
          <p:nvPr>
            <p:ph type="sldNum" sz="quarter" idx="5"/>
          </p:nvPr>
        </p:nvSpPr>
        <p:spPr/>
        <p:txBody>
          <a:bodyPr/>
          <a:lstStyle/>
          <a:p>
            <a:fld id="{FC86132A-9F73-5048-ADCD-3F9CC016FE18}" type="slidenum">
              <a:rPr lang="en-US" smtClean="0"/>
              <a:t>15</a:t>
            </a:fld>
            <a:endParaRPr lang="en-US"/>
          </a:p>
        </p:txBody>
      </p:sp>
    </p:spTree>
    <p:extLst>
      <p:ext uri="{BB962C8B-B14F-4D97-AF65-F5344CB8AC3E}">
        <p14:creationId xmlns:p14="http://schemas.microsoft.com/office/powerpoint/2010/main" val="222168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sites within 15 km radius of Ithaca, NY</a:t>
            </a:r>
          </a:p>
        </p:txBody>
      </p:sp>
      <p:sp>
        <p:nvSpPr>
          <p:cNvPr id="4" name="Slide Number Placeholder 3"/>
          <p:cNvSpPr>
            <a:spLocks noGrp="1"/>
          </p:cNvSpPr>
          <p:nvPr>
            <p:ph type="sldNum" sz="quarter" idx="5"/>
          </p:nvPr>
        </p:nvSpPr>
        <p:spPr/>
        <p:txBody>
          <a:bodyPr/>
          <a:lstStyle/>
          <a:p>
            <a:fld id="{5244E996-A8DB-CE40-87C4-176C80B5D0D6}" type="slidenum">
              <a:rPr lang="en-US" smtClean="0"/>
              <a:t>17</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86132A-9F73-5048-ADCD-3F9CC016FE18}" type="slidenum">
              <a:rPr lang="en-US" smtClean="0"/>
              <a:t>18</a:t>
            </a:fld>
            <a:endParaRPr lang="en-US"/>
          </a:p>
        </p:txBody>
      </p:sp>
    </p:spTree>
    <p:extLst>
      <p:ext uri="{BB962C8B-B14F-4D97-AF65-F5344CB8AC3E}">
        <p14:creationId xmlns:p14="http://schemas.microsoft.com/office/powerpoint/2010/main" val="2201197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315F-CA5D-D145-8115-B95F01EEC4E7}"/>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CE987BB-354E-E64C-8406-9568D0C3D053}"/>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817798-40EA-E048-B2F6-CEB61DB01F87}"/>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5" name="Footer Placeholder 4">
            <a:extLst>
              <a:ext uri="{FF2B5EF4-FFF2-40B4-BE49-F238E27FC236}">
                <a16:creationId xmlns:a16="http://schemas.microsoft.com/office/drawing/2014/main" id="{E62304C7-4A42-B54F-8CB8-565D88E1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EA1D-BE83-4E4F-A7C4-4E593A564F2A}"/>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473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11F-2FC3-9C49-9627-A4DFA6AA1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50275-E162-7E47-9EBE-08890FF7F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4FDEA-7DF4-D248-A13E-3F42EF147492}"/>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5" name="Footer Placeholder 4">
            <a:extLst>
              <a:ext uri="{FF2B5EF4-FFF2-40B4-BE49-F238E27FC236}">
                <a16:creationId xmlns:a16="http://schemas.microsoft.com/office/drawing/2014/main" id="{A3657EA6-3C2F-074B-86EA-D04E3984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69BB9-82F7-3F49-A061-C04B9891C67B}"/>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13621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26EF9-A353-BD42-8620-EFEE17D49D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2FB1-ED3F-8F44-B3FB-7243AD567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78AC-F2E3-6048-8D01-88ACE3FD0830}"/>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5" name="Footer Placeholder 4">
            <a:extLst>
              <a:ext uri="{FF2B5EF4-FFF2-40B4-BE49-F238E27FC236}">
                <a16:creationId xmlns:a16="http://schemas.microsoft.com/office/drawing/2014/main" id="{F7C53DE1-1740-A146-8A78-FCD02B466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EC02B-244B-2847-B9B8-5EAB5C254FC9}"/>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2632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950-C34E-AB48-A296-B5A6006E8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B176-1BC3-DA45-B975-6362F4C42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2E27-AD5B-5944-B694-13FEDA5D1FE9}"/>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5" name="Footer Placeholder 4">
            <a:extLst>
              <a:ext uri="{FF2B5EF4-FFF2-40B4-BE49-F238E27FC236}">
                <a16:creationId xmlns:a16="http://schemas.microsoft.com/office/drawing/2014/main" id="{0627AE9C-BD22-B647-9EF8-C06E7D68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B1FF-9EC2-FA43-9832-A0935E2A8FB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84750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B8ED-A1E8-3342-B2D8-CA764B8BD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2E419-5791-294D-A990-0501A89E2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B743F-6607-3A40-B68D-FAC178923CA0}"/>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5" name="Footer Placeholder 4">
            <a:extLst>
              <a:ext uri="{FF2B5EF4-FFF2-40B4-BE49-F238E27FC236}">
                <a16:creationId xmlns:a16="http://schemas.microsoft.com/office/drawing/2014/main" id="{4319CC64-23FB-A140-8EA2-19D922EC8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C5B5-D90A-494F-BB28-F89F0983161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8483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3C7-2C0C-C94C-8548-3F66D2C68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CC72-C174-844E-B06F-DC400FB3A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63393-3A6F-8440-A4CB-730B643BC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5AF43-7B62-394C-AB0C-6597AC58AE71}"/>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6" name="Footer Placeholder 5">
            <a:extLst>
              <a:ext uri="{FF2B5EF4-FFF2-40B4-BE49-F238E27FC236}">
                <a16:creationId xmlns:a16="http://schemas.microsoft.com/office/drawing/2014/main" id="{017A58B0-D671-6C41-ABB9-FDD2A1A3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CA460-E436-2B46-9907-A1E5AFF1B57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1364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5652-1F99-6B45-8705-7092C6E7A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2CA77-CA08-DD43-9036-6598B464E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F1EF-F0A1-5144-AC78-EFF925526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B7180-F0D0-5744-B826-679597303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8A51E-637B-B049-A22B-6C36FAC79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291F9-CF26-CF46-843B-261EC278BC5D}"/>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8" name="Footer Placeholder 7">
            <a:extLst>
              <a:ext uri="{FF2B5EF4-FFF2-40B4-BE49-F238E27FC236}">
                <a16:creationId xmlns:a16="http://schemas.microsoft.com/office/drawing/2014/main" id="{B5878838-3DB9-3E4E-B23D-46CA6498B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F45C2-1C3C-794B-A4C5-9E3F21C4AEA1}"/>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39584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162B-DC8A-AB46-8E11-788968C74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506D6-A99A-B246-BB62-2985DFE169DA}"/>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4" name="Footer Placeholder 3">
            <a:extLst>
              <a:ext uri="{FF2B5EF4-FFF2-40B4-BE49-F238E27FC236}">
                <a16:creationId xmlns:a16="http://schemas.microsoft.com/office/drawing/2014/main" id="{2F7642AD-BBCC-EA4A-8E4C-6051AED54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45190-8BB1-174B-BB9C-6D84D3D21EE5}"/>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114598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1AD9B-8748-7840-915C-B7B30782BDFE}"/>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3" name="Footer Placeholder 2">
            <a:extLst>
              <a:ext uri="{FF2B5EF4-FFF2-40B4-BE49-F238E27FC236}">
                <a16:creationId xmlns:a16="http://schemas.microsoft.com/office/drawing/2014/main" id="{56BC5403-1C97-1E45-A161-28625317E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28E59-2FED-6D4D-9320-420F98FB1AD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9078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552A-EC75-0345-B0FF-7662935CC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6B8F4-BE5B-1344-B1CD-5F6996F61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06BEF-AB20-4248-AAFC-2FAE4935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A20D4-1054-BE4D-BA10-CC3CB3C82D32}"/>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6" name="Footer Placeholder 5">
            <a:extLst>
              <a:ext uri="{FF2B5EF4-FFF2-40B4-BE49-F238E27FC236}">
                <a16:creationId xmlns:a16="http://schemas.microsoft.com/office/drawing/2014/main" id="{6F40EFA9-3173-E647-AF52-4EC6293C9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4BCC7-9D94-8345-8671-96BC0A4012B4}"/>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5859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35A7-889E-0C4F-AB78-D4CC1D92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6C746-38E0-404F-8375-AE5B9503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0A0A7-A09E-3E4C-8751-702048FBD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77707-975A-0B45-B4C9-D131AF50BCC2}"/>
              </a:ext>
            </a:extLst>
          </p:cNvPr>
          <p:cNvSpPr>
            <a:spLocks noGrp="1"/>
          </p:cNvSpPr>
          <p:nvPr>
            <p:ph type="dt" sz="half" idx="10"/>
          </p:nvPr>
        </p:nvSpPr>
        <p:spPr/>
        <p:txBody>
          <a:bodyPr/>
          <a:lstStyle/>
          <a:p>
            <a:fld id="{401DB8B0-1977-2B42-A56B-C918E62B4FAC}" type="datetimeFigureOut">
              <a:rPr lang="en-US" smtClean="0"/>
              <a:t>7/9/21</a:t>
            </a:fld>
            <a:endParaRPr lang="en-US"/>
          </a:p>
        </p:txBody>
      </p:sp>
      <p:sp>
        <p:nvSpPr>
          <p:cNvPr id="6" name="Footer Placeholder 5">
            <a:extLst>
              <a:ext uri="{FF2B5EF4-FFF2-40B4-BE49-F238E27FC236}">
                <a16:creationId xmlns:a16="http://schemas.microsoft.com/office/drawing/2014/main" id="{FB6B1619-BF78-3445-9734-61F0CFB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4CAF0-FAEA-0744-BE23-0851881C061E}"/>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9821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9D42E-0A1F-3240-BB32-5E66507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640B1-0A96-FE42-B8A2-625742761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C9178-157A-C24F-AC77-AAFCA8CC8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DB8B0-1977-2B42-A56B-C918E62B4FAC}" type="datetimeFigureOut">
              <a:rPr lang="en-US" smtClean="0"/>
              <a:t>7/9/21</a:t>
            </a:fld>
            <a:endParaRPr lang="en-US"/>
          </a:p>
        </p:txBody>
      </p:sp>
      <p:sp>
        <p:nvSpPr>
          <p:cNvPr id="5" name="Footer Placeholder 4">
            <a:extLst>
              <a:ext uri="{FF2B5EF4-FFF2-40B4-BE49-F238E27FC236}">
                <a16:creationId xmlns:a16="http://schemas.microsoft.com/office/drawing/2014/main" id="{FC04F286-BCDB-F247-8915-615B4304F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9A35DF-29EC-144F-8553-6A09CA6F6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FB233-B43E-0842-A591-ADAC6A9E489A}" type="slidenum">
              <a:rPr lang="en-US" smtClean="0"/>
              <a:t>‹#›</a:t>
            </a:fld>
            <a:endParaRPr lang="en-US"/>
          </a:p>
        </p:txBody>
      </p:sp>
    </p:spTree>
    <p:extLst>
      <p:ext uri="{BB962C8B-B14F-4D97-AF65-F5344CB8AC3E}">
        <p14:creationId xmlns:p14="http://schemas.microsoft.com/office/powerpoint/2010/main" val="174186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633121" y="607218"/>
            <a:ext cx="4913577" cy="2387600"/>
          </a:xfrm>
        </p:spPr>
        <p:txBody>
          <a:bodyPr>
            <a:normAutofit/>
          </a:bodyPr>
          <a:lstStyle/>
          <a:p>
            <a:r>
              <a:rPr lang="en-US" sz="2800" dirty="0"/>
              <a:t>Nutrient availability increases leaf nitrogen at the expense of whole plant growth in a closed canopy temperate forest</a:t>
            </a:r>
            <a:endParaRPr lang="en-US" sz="2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700211" y="3863182"/>
            <a:ext cx="4779398" cy="1655762"/>
          </a:xfrm>
        </p:spPr>
        <p:txBody>
          <a:bodyPr>
            <a:normAutofit/>
          </a:bodyPr>
          <a:lstStyle/>
          <a:p>
            <a:endParaRPr lang="en-US"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Evan </a:t>
            </a:r>
            <a:r>
              <a:rPr lang="en-US" sz="1800" b="1" dirty="0"/>
              <a:t>A. Perkowski</a:t>
            </a:r>
            <a:r>
              <a:rPr lang="en-US" sz="1800" b="1" baseline="30000" dirty="0"/>
              <a:t>1</a:t>
            </a:r>
            <a:r>
              <a:rPr lang="en-US" sz="1800" dirty="0"/>
              <a:t>; David W. Frey</a:t>
            </a:r>
            <a:r>
              <a:rPr lang="en-US" sz="1800" baseline="30000" dirty="0"/>
              <a:t>2</a:t>
            </a:r>
            <a:r>
              <a:rPr lang="en-US" sz="1800" dirty="0"/>
              <a:t>; Christine L. Goodale</a:t>
            </a:r>
            <a:r>
              <a:rPr lang="en-US" sz="1800" baseline="30000" dirty="0"/>
              <a:t>2</a:t>
            </a:r>
            <a:r>
              <a:rPr lang="en-US" sz="1800" dirty="0"/>
              <a:t>; Nicholas G. Smith</a:t>
            </a:r>
            <a:r>
              <a:rPr lang="en-US" sz="1800" baseline="30000" dirty="0"/>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0" y="6387307"/>
            <a:ext cx="4000454" cy="461665"/>
          </a:xfrm>
          <a:prstGeom prst="rect">
            <a:avLst/>
          </a:prstGeom>
          <a:noFill/>
        </p:spPr>
        <p:txBody>
          <a:bodyPr wrap="none" rtlCol="0">
            <a:spAutoFit/>
          </a:bodyPr>
          <a:lstStyle/>
          <a:p>
            <a:r>
              <a:rPr lang="en-US" sz="1200" baseline="30000" dirty="0"/>
              <a:t>1</a:t>
            </a:r>
            <a:r>
              <a:rPr lang="en-US" sz="1200" dirty="0"/>
              <a:t>Dept. of Biological Sciences, Texas Tech University</a:t>
            </a:r>
          </a:p>
          <a:p>
            <a:r>
              <a:rPr lang="en-US" sz="1200" baseline="30000" dirty="0"/>
              <a:t>2</a:t>
            </a:r>
            <a:r>
              <a:rPr lang="en-US" sz="1200" dirty="0"/>
              <a:t>Dept. of Ecology and Evolutionary Biology, Cornell University</a:t>
            </a:r>
            <a:endParaRPr lang="en-US" sz="1200" baseline="30000" dirty="0"/>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4ECC-0279-9541-AE4D-FA832808009A}"/>
              </a:ext>
            </a:extLst>
          </p:cNvPr>
          <p:cNvSpPr>
            <a:spLocks noGrp="1"/>
          </p:cNvSpPr>
          <p:nvPr>
            <p:ph type="title"/>
          </p:nvPr>
        </p:nvSpPr>
        <p:spPr/>
        <p:txBody>
          <a:bodyPr/>
          <a:lstStyle/>
          <a:p>
            <a:r>
              <a:rPr lang="en-US" dirty="0"/>
              <a:t>However, there are a few problems with these assumptions</a:t>
            </a:r>
          </a:p>
        </p:txBody>
      </p:sp>
      <p:pic>
        <p:nvPicPr>
          <p:cNvPr id="14" name="Picture 13" descr="Chart, line chart&#10;&#10;Description automatically generated">
            <a:extLst>
              <a:ext uri="{FF2B5EF4-FFF2-40B4-BE49-F238E27FC236}">
                <a16:creationId xmlns:a16="http://schemas.microsoft.com/office/drawing/2014/main" id="{C96FE9F4-0AC3-964E-B2E1-101CA17AF599}"/>
              </a:ext>
            </a:extLst>
          </p:cNvPr>
          <p:cNvPicPr>
            <a:picLocks noChangeAspect="1"/>
          </p:cNvPicPr>
          <p:nvPr/>
        </p:nvPicPr>
        <p:blipFill>
          <a:blip r:embed="rId2"/>
          <a:stretch>
            <a:fillRect/>
          </a:stretch>
        </p:blipFill>
        <p:spPr>
          <a:xfrm>
            <a:off x="838200" y="1773815"/>
            <a:ext cx="4895446" cy="4895446"/>
          </a:xfrm>
          <a:prstGeom prst="rect">
            <a:avLst/>
          </a:prstGeom>
        </p:spPr>
      </p:pic>
      <p:pic>
        <p:nvPicPr>
          <p:cNvPr id="18" name="Picture 17" descr="Chart, line chart&#10;&#10;Description automatically generated">
            <a:extLst>
              <a:ext uri="{FF2B5EF4-FFF2-40B4-BE49-F238E27FC236}">
                <a16:creationId xmlns:a16="http://schemas.microsoft.com/office/drawing/2014/main" id="{F87E32DB-AAD7-F742-8887-600966D13CC5}"/>
              </a:ext>
            </a:extLst>
          </p:cNvPr>
          <p:cNvPicPr>
            <a:picLocks noChangeAspect="1"/>
          </p:cNvPicPr>
          <p:nvPr/>
        </p:nvPicPr>
        <p:blipFill>
          <a:blip r:embed="rId3"/>
          <a:stretch>
            <a:fillRect/>
          </a:stretch>
        </p:blipFill>
        <p:spPr>
          <a:xfrm>
            <a:off x="6096000" y="1777221"/>
            <a:ext cx="4892040" cy="4892040"/>
          </a:xfrm>
          <a:prstGeom prst="rect">
            <a:avLst/>
          </a:prstGeom>
        </p:spPr>
      </p:pic>
      <p:sp>
        <p:nvSpPr>
          <p:cNvPr id="5" name="Rectangle 4">
            <a:extLst>
              <a:ext uri="{FF2B5EF4-FFF2-40B4-BE49-F238E27FC236}">
                <a16:creationId xmlns:a16="http://schemas.microsoft.com/office/drawing/2014/main" id="{6DFAB9D3-464C-BE4E-B477-A878AC1B3DA4}"/>
              </a:ext>
            </a:extLst>
          </p:cNvPr>
          <p:cNvSpPr/>
          <p:nvPr/>
        </p:nvSpPr>
        <p:spPr>
          <a:xfrm>
            <a:off x="6725478" y="1835426"/>
            <a:ext cx="4200939" cy="4247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101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4ECC-0279-9541-AE4D-FA832808009A}"/>
              </a:ext>
            </a:extLst>
          </p:cNvPr>
          <p:cNvSpPr>
            <a:spLocks noGrp="1"/>
          </p:cNvSpPr>
          <p:nvPr>
            <p:ph type="title"/>
          </p:nvPr>
        </p:nvSpPr>
        <p:spPr/>
        <p:txBody>
          <a:bodyPr/>
          <a:lstStyle/>
          <a:p>
            <a:r>
              <a:rPr lang="en-US" dirty="0"/>
              <a:t>However, there are a few problems with these assumptions</a:t>
            </a:r>
          </a:p>
        </p:txBody>
      </p:sp>
      <p:pic>
        <p:nvPicPr>
          <p:cNvPr id="14" name="Picture 13" descr="Chart, line chart&#10;&#10;Description automatically generated">
            <a:extLst>
              <a:ext uri="{FF2B5EF4-FFF2-40B4-BE49-F238E27FC236}">
                <a16:creationId xmlns:a16="http://schemas.microsoft.com/office/drawing/2014/main" id="{C96FE9F4-0AC3-964E-B2E1-101CA17AF599}"/>
              </a:ext>
            </a:extLst>
          </p:cNvPr>
          <p:cNvPicPr>
            <a:picLocks noChangeAspect="1"/>
          </p:cNvPicPr>
          <p:nvPr/>
        </p:nvPicPr>
        <p:blipFill>
          <a:blip r:embed="rId2"/>
          <a:stretch>
            <a:fillRect/>
          </a:stretch>
        </p:blipFill>
        <p:spPr>
          <a:xfrm>
            <a:off x="838200" y="1773815"/>
            <a:ext cx="4895446" cy="4895446"/>
          </a:xfrm>
          <a:prstGeom prst="rect">
            <a:avLst/>
          </a:prstGeom>
        </p:spPr>
      </p:pic>
      <p:pic>
        <p:nvPicPr>
          <p:cNvPr id="18" name="Picture 17" descr="Chart, line chart&#10;&#10;Description automatically generated">
            <a:extLst>
              <a:ext uri="{FF2B5EF4-FFF2-40B4-BE49-F238E27FC236}">
                <a16:creationId xmlns:a16="http://schemas.microsoft.com/office/drawing/2014/main" id="{F87E32DB-AAD7-F742-8887-600966D13CC5}"/>
              </a:ext>
            </a:extLst>
          </p:cNvPr>
          <p:cNvPicPr>
            <a:picLocks noChangeAspect="1"/>
          </p:cNvPicPr>
          <p:nvPr/>
        </p:nvPicPr>
        <p:blipFill>
          <a:blip r:embed="rId3"/>
          <a:stretch>
            <a:fillRect/>
          </a:stretch>
        </p:blipFill>
        <p:spPr>
          <a:xfrm>
            <a:off x="6096000" y="1777221"/>
            <a:ext cx="4892040" cy="4892040"/>
          </a:xfrm>
          <a:prstGeom prst="rect">
            <a:avLst/>
          </a:prstGeom>
        </p:spPr>
      </p:pic>
    </p:spTree>
    <p:extLst>
      <p:ext uri="{BB962C8B-B14F-4D97-AF65-F5344CB8AC3E}">
        <p14:creationId xmlns:p14="http://schemas.microsoft.com/office/powerpoint/2010/main" val="328578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37E9AE-B5D3-A945-BF25-585A7C9FFBB9}"/>
              </a:ext>
            </a:extLst>
          </p:cNvPr>
          <p:cNvSpPr>
            <a:spLocks noGrp="1"/>
          </p:cNvSpPr>
          <p:nvPr>
            <p:ph type="title"/>
          </p:nvPr>
        </p:nvSpPr>
        <p:spPr/>
        <p:txBody>
          <a:bodyPr/>
          <a:lstStyle/>
          <a:p>
            <a:r>
              <a:rPr lang="en-US" dirty="0"/>
              <a:t>Where is the nitrogen going?</a:t>
            </a:r>
          </a:p>
        </p:txBody>
      </p:sp>
    </p:spTree>
    <p:extLst>
      <p:ext uri="{BB962C8B-B14F-4D97-AF65-F5344CB8AC3E}">
        <p14:creationId xmlns:p14="http://schemas.microsoft.com/office/powerpoint/2010/main" val="385732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t>Option #1: Maintain photosynthesis with greater </a:t>
            </a:r>
            <a:r>
              <a:rPr lang="en-US" dirty="0">
                <a:solidFill>
                  <a:schemeClr val="accent1"/>
                </a:solidFill>
              </a:rPr>
              <a:t>water-use efficiency </a:t>
            </a:r>
            <a:r>
              <a:rPr lang="en-US" dirty="0"/>
              <a:t>at expense of </a:t>
            </a:r>
            <a:r>
              <a:rPr lang="en-US" dirty="0">
                <a:solidFill>
                  <a:schemeClr val="accent2"/>
                </a:solidFill>
              </a:rPr>
              <a:t>photosynthetic nitrogen-use efficiency</a:t>
            </a: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7FB8-3764-D043-86B0-21601F3FFB6D}"/>
              </a:ext>
            </a:extLst>
          </p:cNvPr>
          <p:cNvSpPr>
            <a:spLocks noGrp="1"/>
          </p:cNvSpPr>
          <p:nvPr>
            <p:ph type="title"/>
          </p:nvPr>
        </p:nvSpPr>
        <p:spPr/>
        <p:txBody>
          <a:bodyPr>
            <a:normAutofit fontScale="90000"/>
          </a:bodyPr>
          <a:lstStyle/>
          <a:p>
            <a:r>
              <a:rPr lang="en-US" dirty="0"/>
              <a:t>Option #2: Invest extra nitrogen toward whole plant growth at expense of leaf nitrogen, or vice versa</a:t>
            </a:r>
          </a:p>
        </p:txBody>
      </p:sp>
      <p:pic>
        <p:nvPicPr>
          <p:cNvPr id="4" name="Picture 3">
            <a:extLst>
              <a:ext uri="{FF2B5EF4-FFF2-40B4-BE49-F238E27FC236}">
                <a16:creationId xmlns:a16="http://schemas.microsoft.com/office/drawing/2014/main" id="{8A930C97-2617-E94B-95EB-44EC9448F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2577" y="1697825"/>
            <a:ext cx="3906846" cy="4883176"/>
          </a:xfrm>
          <a:prstGeom prst="rect">
            <a:avLst/>
          </a:prstGeom>
        </p:spPr>
      </p:pic>
      <p:sp>
        <p:nvSpPr>
          <p:cNvPr id="5" name="TextBox 4">
            <a:extLst>
              <a:ext uri="{FF2B5EF4-FFF2-40B4-BE49-F238E27FC236}">
                <a16:creationId xmlns:a16="http://schemas.microsoft.com/office/drawing/2014/main" id="{70E1374F-826B-4C4D-853D-2FB753A21DD2}"/>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815635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E9515D-95AD-0E4E-B4A6-A0BBB0AEB914}"/>
              </a:ext>
            </a:extLst>
          </p:cNvPr>
          <p:cNvSpPr>
            <a:spLocks noGrp="1"/>
          </p:cNvSpPr>
          <p:nvPr>
            <p:ph type="title"/>
          </p:nvPr>
        </p:nvSpPr>
        <p:spPr>
          <a:xfrm>
            <a:off x="831850" y="2520564"/>
            <a:ext cx="10515600" cy="2041912"/>
          </a:xfrm>
        </p:spPr>
        <p:txBody>
          <a:bodyPr>
            <a:noAutofit/>
          </a:bodyPr>
          <a:lstStyle/>
          <a:p>
            <a:r>
              <a:rPr lang="en-US" sz="4000" dirty="0"/>
              <a:t>Very few </a:t>
            </a:r>
            <a:r>
              <a:rPr lang="en-US" sz="4000" b="1" u="sng" dirty="0"/>
              <a:t>manipulative</a:t>
            </a:r>
            <a:r>
              <a:rPr lang="en-US" sz="4000" dirty="0"/>
              <a:t> studies investigate leaf and whole plant responses to changes in soil nutrient availability</a:t>
            </a:r>
          </a:p>
        </p:txBody>
      </p:sp>
      <p:sp>
        <p:nvSpPr>
          <p:cNvPr id="2" name="Slide Number Placeholder 1">
            <a:extLst>
              <a:ext uri="{FF2B5EF4-FFF2-40B4-BE49-F238E27FC236}">
                <a16:creationId xmlns:a16="http://schemas.microsoft.com/office/drawing/2014/main" id="{CF469CCE-572D-D94D-ABA5-3A9931F22362}"/>
              </a:ext>
            </a:extLst>
          </p:cNvPr>
          <p:cNvSpPr>
            <a:spLocks noGrp="1"/>
          </p:cNvSpPr>
          <p:nvPr>
            <p:ph type="sldNum" sz="quarter" idx="12"/>
          </p:nvPr>
        </p:nvSpPr>
        <p:spPr/>
        <p:txBody>
          <a:bodyPr/>
          <a:lstStyle/>
          <a:p>
            <a:fld id="{6D5984B1-1FA5-2940-936F-36ADA83D1FB2}" type="slidenum">
              <a:rPr lang="en-US" smtClean="0"/>
              <a:t>15</a:t>
            </a:fld>
            <a:endParaRPr lang="en-US"/>
          </a:p>
        </p:txBody>
      </p:sp>
    </p:spTree>
    <p:extLst>
      <p:ext uri="{BB962C8B-B14F-4D97-AF65-F5344CB8AC3E}">
        <p14:creationId xmlns:p14="http://schemas.microsoft.com/office/powerpoint/2010/main" val="3383115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26289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 leaf and whole plant processes respond to soil nutrient availability in a closed canopy system?</a:t>
            </a:r>
          </a:p>
        </p:txBody>
      </p:sp>
      <p:sp>
        <p:nvSpPr>
          <p:cNvPr id="2" name="Slide Number Placeholder 1">
            <a:extLst>
              <a:ext uri="{FF2B5EF4-FFF2-40B4-BE49-F238E27FC236}">
                <a16:creationId xmlns:a16="http://schemas.microsoft.com/office/drawing/2014/main" id="{104370F8-C073-8C41-91D0-87D6170749D4}"/>
              </a:ext>
            </a:extLst>
          </p:cNvPr>
          <p:cNvSpPr>
            <a:spLocks noGrp="1"/>
          </p:cNvSpPr>
          <p:nvPr>
            <p:ph type="sldNum" sz="quarter" idx="12"/>
          </p:nvPr>
        </p:nvSpPr>
        <p:spPr/>
        <p:txBody>
          <a:bodyPr/>
          <a:lstStyle/>
          <a:p>
            <a:fld id="{6D5984B1-1FA5-2940-936F-36ADA83D1FB2}" type="slidenum">
              <a:rPr lang="en-US" smtClean="0"/>
              <a:t>16</a:t>
            </a:fld>
            <a:endParaRPr lang="en-US"/>
          </a:p>
        </p:txBody>
      </p:sp>
    </p:spTree>
    <p:extLst>
      <p:ext uri="{BB962C8B-B14F-4D97-AF65-F5344CB8AC3E}">
        <p14:creationId xmlns:p14="http://schemas.microsoft.com/office/powerpoint/2010/main" val="3004515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sp>
        <p:nvSpPr>
          <p:cNvPr id="3" name="Slide Number Placeholder 2">
            <a:extLst>
              <a:ext uri="{FF2B5EF4-FFF2-40B4-BE49-F238E27FC236}">
                <a16:creationId xmlns:a16="http://schemas.microsoft.com/office/drawing/2014/main" id="{E2D98D8C-C5DC-F747-8D77-B72D71310950}"/>
              </a:ext>
            </a:extLst>
          </p:cNvPr>
          <p:cNvSpPr>
            <a:spLocks noGrp="1"/>
          </p:cNvSpPr>
          <p:nvPr>
            <p:ph type="sldNum" sz="quarter" idx="12"/>
          </p:nvPr>
        </p:nvSpPr>
        <p:spPr/>
        <p:txBody>
          <a:bodyPr/>
          <a:lstStyle/>
          <a:p>
            <a:fld id="{6D5984B1-1FA5-2940-936F-36ADA83D1FB2}" type="slidenum">
              <a:rPr lang="en-US" smtClean="0"/>
              <a:t>17</a:t>
            </a:fld>
            <a:endParaRPr lang="en-US"/>
          </a:p>
        </p:txBody>
      </p:sp>
    </p:spTree>
    <p:extLst>
      <p:ext uri="{BB962C8B-B14F-4D97-AF65-F5344CB8AC3E}">
        <p14:creationId xmlns:p14="http://schemas.microsoft.com/office/powerpoint/2010/main" val="310334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4D22-5334-EB4E-BAB2-A604E51F752E}"/>
              </a:ext>
            </a:extLst>
          </p:cNvPr>
          <p:cNvSpPr>
            <a:spLocks noGrp="1"/>
          </p:cNvSpPr>
          <p:nvPr>
            <p:ph type="title"/>
          </p:nvPr>
        </p:nvSpPr>
        <p:spPr/>
        <p:txBody>
          <a:bodyPr>
            <a:normAutofit/>
          </a:bodyPr>
          <a:lstStyle/>
          <a:p>
            <a:r>
              <a:rPr lang="en-US" dirty="0"/>
              <a:t>Leaf sampling</a:t>
            </a:r>
          </a:p>
        </p:txBody>
      </p:sp>
      <p:sp>
        <p:nvSpPr>
          <p:cNvPr id="3" name="Content Placeholder 2">
            <a:extLst>
              <a:ext uri="{FF2B5EF4-FFF2-40B4-BE49-F238E27FC236}">
                <a16:creationId xmlns:a16="http://schemas.microsoft.com/office/drawing/2014/main" id="{3BEDB719-E50E-184B-8C90-CE1F02AFF84E}"/>
              </a:ext>
            </a:extLst>
          </p:cNvPr>
          <p:cNvSpPr>
            <a:spLocks noGrp="1"/>
          </p:cNvSpPr>
          <p:nvPr>
            <p:ph idx="1"/>
          </p:nvPr>
        </p:nvSpPr>
        <p:spPr>
          <a:xfrm>
            <a:off x="504587" y="2521626"/>
            <a:ext cx="3330813" cy="2858684"/>
          </a:xfrm>
        </p:spPr>
        <p:txBody>
          <a:bodyPr anchor="ctr">
            <a:normAutofit/>
          </a:bodyPr>
          <a:lstStyle/>
          <a:p>
            <a:r>
              <a:rPr lang="en-US" sz="1800" dirty="0"/>
              <a:t>Fully sunlit canopy leaves brought down with arborist’s slingshot</a:t>
            </a:r>
          </a:p>
          <a:p>
            <a:endParaRPr lang="en-US" sz="1800" dirty="0"/>
          </a:p>
          <a:p>
            <a:r>
              <a:rPr lang="en-US" sz="1800" dirty="0"/>
              <a:t>Branches recut underwater</a:t>
            </a:r>
          </a:p>
          <a:p>
            <a:endParaRPr lang="en-US" sz="1800" dirty="0"/>
          </a:p>
          <a:p>
            <a:r>
              <a:rPr lang="en-US" sz="1800" dirty="0"/>
              <a:t>CO</a:t>
            </a:r>
            <a:r>
              <a:rPr lang="en-US" sz="1800" baseline="-25000" dirty="0"/>
              <a:t>2</a:t>
            </a:r>
            <a:r>
              <a:rPr lang="en-US" sz="1800" dirty="0"/>
              <a:t> response curve</a:t>
            </a:r>
            <a:r>
              <a:rPr lang="en-US" sz="1800" baseline="30000" dirty="0"/>
              <a:t> </a:t>
            </a:r>
            <a:r>
              <a:rPr lang="en-US" sz="1800" dirty="0"/>
              <a:t>using LI-COR 6800</a:t>
            </a:r>
          </a:p>
        </p:txBody>
      </p:sp>
      <p:pic>
        <p:nvPicPr>
          <p:cNvPr id="4" name="Picture 3" descr="A picture containing outdoor, tree, ground, forest&#10;&#10;Description automatically generated">
            <a:extLst>
              <a:ext uri="{FF2B5EF4-FFF2-40B4-BE49-F238E27FC236}">
                <a16:creationId xmlns:a16="http://schemas.microsoft.com/office/drawing/2014/main" id="{395E0D8D-B13B-F84A-8D12-624EE7CBF804}"/>
              </a:ext>
            </a:extLst>
          </p:cNvPr>
          <p:cNvPicPr>
            <a:picLocks noChangeAspect="1"/>
          </p:cNvPicPr>
          <p:nvPr/>
        </p:nvPicPr>
        <p:blipFill rotWithShape="1">
          <a:blip r:embed="rId3"/>
          <a:srcRect t="882"/>
          <a:stretch/>
        </p:blipFill>
        <p:spPr>
          <a:xfrm>
            <a:off x="4385702" y="1690688"/>
            <a:ext cx="3420596" cy="4520560"/>
          </a:xfrm>
          <a:prstGeom prst="rect">
            <a:avLst/>
          </a:prstGeom>
          <a:ln w="19050">
            <a:solidFill>
              <a:schemeClr val="tx1"/>
            </a:solidFill>
          </a:ln>
        </p:spPr>
      </p:pic>
      <p:pic>
        <p:nvPicPr>
          <p:cNvPr id="37" name="Picture 36" descr="A picture containing tree, outdoor&#10;&#10;Description automatically generated">
            <a:extLst>
              <a:ext uri="{FF2B5EF4-FFF2-40B4-BE49-F238E27FC236}">
                <a16:creationId xmlns:a16="http://schemas.microsoft.com/office/drawing/2014/main" id="{7AA0517B-DE29-D54D-908F-986EC1C06A0B}"/>
              </a:ext>
            </a:extLst>
          </p:cNvPr>
          <p:cNvPicPr>
            <a:picLocks noChangeAspect="1"/>
          </p:cNvPicPr>
          <p:nvPr/>
        </p:nvPicPr>
        <p:blipFill>
          <a:blip r:embed="rId4"/>
          <a:stretch>
            <a:fillRect/>
          </a:stretch>
        </p:blipFill>
        <p:spPr>
          <a:xfrm>
            <a:off x="8299561" y="1658114"/>
            <a:ext cx="3387852" cy="4517136"/>
          </a:xfrm>
          <a:prstGeom prst="rect">
            <a:avLst/>
          </a:prstGeom>
          <a:ln w="19050">
            <a:solidFill>
              <a:schemeClr val="tx1"/>
            </a:solidFill>
          </a:ln>
        </p:spPr>
      </p:pic>
      <p:sp>
        <p:nvSpPr>
          <p:cNvPr id="5" name="Slide Number Placeholder 4">
            <a:extLst>
              <a:ext uri="{FF2B5EF4-FFF2-40B4-BE49-F238E27FC236}">
                <a16:creationId xmlns:a16="http://schemas.microsoft.com/office/drawing/2014/main" id="{697E710C-2B80-0C4A-92D6-8A5B97F6DAB5}"/>
              </a:ext>
            </a:extLst>
          </p:cNvPr>
          <p:cNvSpPr>
            <a:spLocks noGrp="1"/>
          </p:cNvSpPr>
          <p:nvPr>
            <p:ph type="sldNum" sz="quarter" idx="12"/>
          </p:nvPr>
        </p:nvSpPr>
        <p:spPr/>
        <p:txBody>
          <a:bodyPr/>
          <a:lstStyle/>
          <a:p>
            <a:fld id="{6D5984B1-1FA5-2940-936F-36ADA83D1FB2}" type="slidenum">
              <a:rPr lang="en-US" smtClean="0"/>
              <a:t>18</a:t>
            </a:fld>
            <a:endParaRPr lang="en-US"/>
          </a:p>
        </p:txBody>
      </p:sp>
    </p:spTree>
    <p:extLst>
      <p:ext uri="{BB962C8B-B14F-4D97-AF65-F5344CB8AC3E}">
        <p14:creationId xmlns:p14="http://schemas.microsoft.com/office/powerpoint/2010/main" val="3834258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847166"/>
            <a:ext cx="2678952" cy="249299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200" dirty="0"/>
              <a:t>Net photosynthesis and biochemical process rates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Leaf nitrogen per unit leaf area</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Specific leaf area</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Stomatal conductance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Foliar </a:t>
            </a:r>
            <a:r>
              <a:rPr lang="el-GR" sz="1200" dirty="0"/>
              <a:t>δ</a:t>
            </a:r>
            <a:r>
              <a:rPr lang="el-GR" sz="1200" baseline="30000" dirty="0"/>
              <a:t>13</a:t>
            </a:r>
            <a:r>
              <a:rPr lang="en-US" sz="1200" dirty="0"/>
              <a:t>C (water-use efficiency)</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Stomatal limitation</a:t>
            </a:r>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14879" y="2754833"/>
            <a:ext cx="2679192" cy="2585323"/>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l-GR" dirty="0"/>
              <a:t>Δ</a:t>
            </a:r>
            <a:r>
              <a:rPr lang="en-US" dirty="0"/>
              <a:t>DBH</a:t>
            </a:r>
            <a:r>
              <a:rPr lang="en-US" baseline="-25000" dirty="0"/>
              <a:t> </a:t>
            </a:r>
            <a:r>
              <a:rPr lang="en-US" dirty="0"/>
              <a:t>between 2011 and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 growth rate using allometrically-scaled whole tree biomass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Leaf litter biomass (?)</a:t>
            </a:r>
          </a:p>
        </p:txBody>
      </p:sp>
      <p:sp>
        <p:nvSpPr>
          <p:cNvPr id="3" name="Slide Number Placeholder 2">
            <a:extLst>
              <a:ext uri="{FF2B5EF4-FFF2-40B4-BE49-F238E27FC236}">
                <a16:creationId xmlns:a16="http://schemas.microsoft.com/office/drawing/2014/main" id="{A9A11098-2A21-874C-90F0-437B053D440B}"/>
              </a:ext>
            </a:extLst>
          </p:cNvPr>
          <p:cNvSpPr>
            <a:spLocks noGrp="1"/>
          </p:cNvSpPr>
          <p:nvPr>
            <p:ph type="sldNum" sz="quarter" idx="12"/>
          </p:nvPr>
        </p:nvSpPr>
        <p:spPr/>
        <p:txBody>
          <a:bodyPr/>
          <a:lstStyle/>
          <a:p>
            <a:fld id="{6D5984B1-1FA5-2940-936F-36ADA83D1FB2}" type="slidenum">
              <a:rPr lang="en-US" smtClean="0"/>
              <a:t>19</a:t>
            </a:fld>
            <a:endParaRPr lang="en-US"/>
          </a:p>
        </p:txBody>
      </p:sp>
    </p:spTree>
    <p:extLst>
      <p:ext uri="{BB962C8B-B14F-4D97-AF65-F5344CB8AC3E}">
        <p14:creationId xmlns:p14="http://schemas.microsoft.com/office/powerpoint/2010/main" val="156837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33DBE27C-E8EF-A646-912F-5E4C75EF641A}"/>
              </a:ext>
            </a:extLst>
          </p:cNvPr>
          <p:cNvPicPr>
            <a:picLocks noChangeAspect="1"/>
          </p:cNvPicPr>
          <p:nvPr/>
        </p:nvPicPr>
        <p:blipFill>
          <a:blip r:embed="rId3"/>
          <a:stretch>
            <a:fillRect/>
          </a:stretch>
        </p:blipFill>
        <p:spPr>
          <a:xfrm>
            <a:off x="1409700" y="0"/>
            <a:ext cx="8572500" cy="6858000"/>
          </a:xfrm>
          <a:prstGeom prst="rect">
            <a:avLst/>
          </a:prstGeom>
        </p:spPr>
      </p:pic>
      <p:sp>
        <p:nvSpPr>
          <p:cNvPr id="3" name="TextBox 2">
            <a:extLst>
              <a:ext uri="{FF2B5EF4-FFF2-40B4-BE49-F238E27FC236}">
                <a16:creationId xmlns:a16="http://schemas.microsoft.com/office/drawing/2014/main" id="{EC3973A2-2305-D841-895E-E202882422AD}"/>
              </a:ext>
            </a:extLst>
          </p:cNvPr>
          <p:cNvSpPr txBox="1"/>
          <p:nvPr/>
        </p:nvSpPr>
        <p:spPr>
          <a:xfrm>
            <a:off x="10692872" y="6611779"/>
            <a:ext cx="1499128" cy="246221"/>
          </a:xfrm>
          <a:prstGeom prst="rect">
            <a:avLst/>
          </a:prstGeom>
          <a:noFill/>
        </p:spPr>
        <p:txBody>
          <a:bodyPr wrap="none" rtlCol="0">
            <a:spAutoFit/>
          </a:bodyPr>
          <a:lstStyle/>
          <a:p>
            <a:r>
              <a:rPr lang="en-US" sz="1000" dirty="0"/>
              <a:t>Adapted from IPCC, 2013</a:t>
            </a:r>
          </a:p>
        </p:txBody>
      </p:sp>
    </p:spTree>
    <p:extLst>
      <p:ext uri="{BB962C8B-B14F-4D97-AF65-F5344CB8AC3E}">
        <p14:creationId xmlns:p14="http://schemas.microsoft.com/office/powerpoint/2010/main" val="3102716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 increases leaf-level photosynthesis</a:t>
            </a:r>
          </a:p>
        </p:txBody>
      </p:sp>
      <p:pic>
        <p:nvPicPr>
          <p:cNvPr id="4" name="Picture 3" descr="Chart, calendar, scatter chart&#10;&#10;Description automatically generated">
            <a:extLst>
              <a:ext uri="{FF2B5EF4-FFF2-40B4-BE49-F238E27FC236}">
                <a16:creationId xmlns:a16="http://schemas.microsoft.com/office/drawing/2014/main" id="{804F6004-0E6E-344B-BC61-B8125898649C}"/>
              </a:ext>
            </a:extLst>
          </p:cNvPr>
          <p:cNvPicPr>
            <a:picLocks noChangeAspect="1"/>
          </p:cNvPicPr>
          <p:nvPr/>
        </p:nvPicPr>
        <p:blipFill>
          <a:blip r:embed="rId2"/>
          <a:stretch>
            <a:fillRect/>
          </a:stretch>
        </p:blipFill>
        <p:spPr>
          <a:xfrm>
            <a:off x="2638682" y="1690688"/>
            <a:ext cx="6914635" cy="4609757"/>
          </a:xfrm>
          <a:prstGeom prst="rect">
            <a:avLst/>
          </a:prstGeom>
        </p:spPr>
      </p:pic>
    </p:spTree>
    <p:extLst>
      <p:ext uri="{BB962C8B-B14F-4D97-AF65-F5344CB8AC3E}">
        <p14:creationId xmlns:p14="http://schemas.microsoft.com/office/powerpoint/2010/main" val="1335598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fontScale="90000"/>
          </a:bodyPr>
          <a:lstStyle/>
          <a:p>
            <a:r>
              <a:rPr lang="en-US" dirty="0"/>
              <a:t>Soil N increases nitrogen-use efficiency, but does not influence water-use efficiency</a:t>
            </a:r>
          </a:p>
        </p:txBody>
      </p:sp>
      <p:pic>
        <p:nvPicPr>
          <p:cNvPr id="4" name="Picture 3" descr="Chart, scatter chart&#10;&#10;Description automatically generated">
            <a:extLst>
              <a:ext uri="{FF2B5EF4-FFF2-40B4-BE49-F238E27FC236}">
                <a16:creationId xmlns:a16="http://schemas.microsoft.com/office/drawing/2014/main" id="{1F61694C-46FC-9442-8C48-A44B9387AD3B}"/>
              </a:ext>
            </a:extLst>
          </p:cNvPr>
          <p:cNvPicPr>
            <a:picLocks noChangeAspect="1"/>
          </p:cNvPicPr>
          <p:nvPr/>
        </p:nvPicPr>
        <p:blipFill>
          <a:blip r:embed="rId2"/>
          <a:stretch>
            <a:fillRect/>
          </a:stretch>
        </p:blipFill>
        <p:spPr>
          <a:xfrm>
            <a:off x="2639568" y="1884299"/>
            <a:ext cx="6912864" cy="4608576"/>
          </a:xfrm>
          <a:prstGeom prst="rect">
            <a:avLst/>
          </a:prstGeom>
        </p:spPr>
      </p:pic>
    </p:spTree>
    <p:extLst>
      <p:ext uri="{BB962C8B-B14F-4D97-AF65-F5344CB8AC3E}">
        <p14:creationId xmlns:p14="http://schemas.microsoft.com/office/powerpoint/2010/main" val="3564642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66C1-B16E-014F-B701-C8FC9C2FBA61}"/>
              </a:ext>
            </a:extLst>
          </p:cNvPr>
          <p:cNvSpPr>
            <a:spLocks noGrp="1"/>
          </p:cNvSpPr>
          <p:nvPr>
            <p:ph type="title"/>
          </p:nvPr>
        </p:nvSpPr>
        <p:spPr/>
        <p:txBody>
          <a:bodyPr/>
          <a:lstStyle/>
          <a:p>
            <a:r>
              <a:rPr lang="en-US" dirty="0"/>
              <a:t>Soil N does not influence measures of whole plant growth</a:t>
            </a:r>
          </a:p>
        </p:txBody>
      </p:sp>
      <p:pic>
        <p:nvPicPr>
          <p:cNvPr id="9" name="Picture 8" descr="Chart, scatter chart&#10;&#10;Description automatically generated">
            <a:extLst>
              <a:ext uri="{FF2B5EF4-FFF2-40B4-BE49-F238E27FC236}">
                <a16:creationId xmlns:a16="http://schemas.microsoft.com/office/drawing/2014/main" id="{FDB432D6-5069-FF45-871D-2B5F8BA788E5}"/>
              </a:ext>
            </a:extLst>
          </p:cNvPr>
          <p:cNvPicPr>
            <a:picLocks noChangeAspect="1"/>
          </p:cNvPicPr>
          <p:nvPr/>
        </p:nvPicPr>
        <p:blipFill>
          <a:blip r:embed="rId2"/>
          <a:stretch>
            <a:fillRect/>
          </a:stretch>
        </p:blipFill>
        <p:spPr>
          <a:xfrm>
            <a:off x="1224501" y="2184179"/>
            <a:ext cx="9271221" cy="3090407"/>
          </a:xfrm>
          <a:prstGeom prst="rect">
            <a:avLst/>
          </a:prstGeom>
        </p:spPr>
      </p:pic>
    </p:spTree>
    <p:extLst>
      <p:ext uri="{BB962C8B-B14F-4D97-AF65-F5344CB8AC3E}">
        <p14:creationId xmlns:p14="http://schemas.microsoft.com/office/powerpoint/2010/main" val="1474559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34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a:p>
            <a:pPr marL="0" indent="0">
              <a:buNone/>
            </a:pPr>
            <a:r>
              <a:rPr lang="en-US" dirty="0">
                <a:solidFill>
                  <a:schemeClr val="accent2"/>
                </a:solidFill>
              </a:rPr>
              <a:t>No, increased soil N increased nitrogen-use efficiency and did not influence water-use efficiency</a:t>
            </a:r>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236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69714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a:p>
            <a:pPr marL="0" indent="0">
              <a:buNone/>
            </a:pPr>
            <a:r>
              <a:rPr lang="en-US" dirty="0">
                <a:solidFill>
                  <a:schemeClr val="accent1"/>
                </a:solidFill>
              </a:rPr>
              <a:t>Yes! Soil N did not influence whole plant growth, but increased N</a:t>
            </a:r>
            <a:r>
              <a:rPr lang="en-US" baseline="-25000" dirty="0">
                <a:solidFill>
                  <a:schemeClr val="accent1"/>
                </a:solidFill>
              </a:rPr>
              <a:t>area</a:t>
            </a:r>
            <a:r>
              <a:rPr lang="en-US" dirty="0">
                <a:solidFill>
                  <a:schemeClr val="accent1"/>
                </a:solidFill>
              </a:rPr>
              <a:t>.</a:t>
            </a:r>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3912801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2DC8-D594-5A4D-A18E-8FBDA1E956B8}"/>
              </a:ext>
            </a:extLst>
          </p:cNvPr>
          <p:cNvSpPr>
            <a:spLocks noGrp="1"/>
          </p:cNvSpPr>
          <p:nvPr>
            <p:ph type="title"/>
          </p:nvPr>
        </p:nvSpPr>
        <p:spPr/>
        <p:txBody>
          <a:bodyPr/>
          <a:lstStyle/>
          <a:p>
            <a:r>
              <a:rPr lang="en-US" dirty="0"/>
              <a:t>Discussion</a:t>
            </a:r>
          </a:p>
        </p:txBody>
      </p:sp>
      <p:sp>
        <p:nvSpPr>
          <p:cNvPr id="4" name="Content Placeholder 3">
            <a:extLst>
              <a:ext uri="{FF2B5EF4-FFF2-40B4-BE49-F238E27FC236}">
                <a16:creationId xmlns:a16="http://schemas.microsoft.com/office/drawing/2014/main" id="{677B73DA-B7CB-6D44-AA28-DAA19690D72D}"/>
              </a:ext>
            </a:extLst>
          </p:cNvPr>
          <p:cNvSpPr>
            <a:spLocks noGrp="1"/>
          </p:cNvSpPr>
          <p:nvPr>
            <p:ph idx="1"/>
          </p:nvPr>
        </p:nvSpPr>
        <p:spPr/>
        <p:txBody>
          <a:bodyPr/>
          <a:lstStyle/>
          <a:p>
            <a:r>
              <a:rPr lang="en-US" dirty="0"/>
              <a:t>Soil N increased leaf-level photosynthesis through an increase in </a:t>
            </a:r>
            <a:r>
              <a:rPr lang="en-US" dirty="0" err="1"/>
              <a:t>N</a:t>
            </a:r>
            <a:r>
              <a:rPr lang="en-US" baseline="-25000" dirty="0" err="1"/>
              <a:t>area</a:t>
            </a:r>
            <a:endParaRPr lang="en-US" baseline="-25000" dirty="0"/>
          </a:p>
          <a:p>
            <a:endParaRPr lang="en-US" baseline="-25000" dirty="0"/>
          </a:p>
          <a:p>
            <a:r>
              <a:rPr lang="en-US" dirty="0"/>
              <a:t>However, soil N did not influence tradeoffs between nitrogen or water use efficiency, nor whole plant growth</a:t>
            </a:r>
          </a:p>
          <a:p>
            <a:endParaRPr lang="en-US" dirty="0"/>
          </a:p>
          <a:p>
            <a:r>
              <a:rPr lang="en-US" dirty="0"/>
              <a:t>Additional empirical evidence suggesting that there are tradeoffs between biomass production and leaf-level photosynthesis</a:t>
            </a:r>
          </a:p>
          <a:p>
            <a:endParaRPr lang="en-US" dirty="0"/>
          </a:p>
          <a:p>
            <a:endParaRPr lang="en-US" dirty="0"/>
          </a:p>
        </p:txBody>
      </p:sp>
    </p:spTree>
    <p:extLst>
      <p:ext uri="{BB962C8B-B14F-4D97-AF65-F5344CB8AC3E}">
        <p14:creationId xmlns:p14="http://schemas.microsoft.com/office/powerpoint/2010/main" val="3214025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1825625"/>
            <a:ext cx="6637867" cy="4745296"/>
          </a:xfrm>
        </p:spPr>
        <p:txBody>
          <a:bodyPr>
            <a:normAutofit/>
          </a:bodyPr>
          <a:lstStyle/>
          <a:p>
            <a:r>
              <a:rPr lang="en-US" dirty="0"/>
              <a:t>USDA NIFA Award 2015-67003-23485</a:t>
            </a:r>
          </a:p>
          <a:p>
            <a:r>
              <a:rPr lang="en-US" dirty="0"/>
              <a:t>Texas Tech University</a:t>
            </a:r>
          </a:p>
          <a:p>
            <a:r>
              <a:rPr lang="en-US" dirty="0"/>
              <a:t>Risa McNellis (TTU)</a:t>
            </a:r>
          </a:p>
          <a:p>
            <a:r>
              <a:rPr lang="en-US" dirty="0" err="1"/>
              <a:t>Omair</a:t>
            </a:r>
            <a:r>
              <a:rPr lang="en-US" dirty="0"/>
              <a:t> Irfan (Cornell)</a:t>
            </a:r>
          </a:p>
          <a:p>
            <a:r>
              <a:rPr lang="en-US" dirty="0" err="1"/>
              <a:t>Romin</a:t>
            </a:r>
            <a:r>
              <a:rPr lang="en-US" dirty="0"/>
              <a:t> </a:t>
            </a:r>
            <a:r>
              <a:rPr lang="en-US" dirty="0" err="1"/>
              <a:t>Abdolahzadi</a:t>
            </a:r>
            <a:r>
              <a:rPr lang="en-US" dirty="0"/>
              <a:t> (Cornell)</a:t>
            </a:r>
          </a:p>
          <a:p>
            <a:r>
              <a:rPr lang="en-US" dirty="0"/>
              <a:t>Members of Schwilk &amp; van Gestel labs (TTU)</a:t>
            </a:r>
          </a:p>
          <a:p>
            <a:r>
              <a:rPr lang="en-US" dirty="0"/>
              <a:t>Dr. Lizz Waring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sp>
        <p:nvSpPr>
          <p:cNvPr id="4" name="Slide Number Placeholder 3">
            <a:extLst>
              <a:ext uri="{FF2B5EF4-FFF2-40B4-BE49-F238E27FC236}">
                <a16:creationId xmlns:a16="http://schemas.microsoft.com/office/drawing/2014/main" id="{58549098-026F-714D-9240-19A7057D88AA}"/>
              </a:ext>
            </a:extLst>
          </p:cNvPr>
          <p:cNvSpPr>
            <a:spLocks noGrp="1"/>
          </p:cNvSpPr>
          <p:nvPr>
            <p:ph type="sldNum" sz="quarter" idx="12"/>
          </p:nvPr>
        </p:nvSpPr>
        <p:spPr/>
        <p:txBody>
          <a:bodyPr/>
          <a:lstStyle/>
          <a:p>
            <a:fld id="{6D5984B1-1FA5-2940-936F-36ADA83D1FB2}" type="slidenum">
              <a:rPr lang="en-US" smtClean="0"/>
              <a:t>28</a:t>
            </a:fld>
            <a:endParaRPr lang="en-US"/>
          </a:p>
        </p:txBody>
      </p:sp>
    </p:spTree>
    <p:extLst>
      <p:ext uri="{BB962C8B-B14F-4D97-AF65-F5344CB8AC3E}">
        <p14:creationId xmlns:p14="http://schemas.microsoft.com/office/powerpoint/2010/main" val="832471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FA39-4C79-E84A-B8E3-05C803E597AD}"/>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78867ACF-FAF2-AC43-A6C6-38A7A4C28CB4}"/>
              </a:ext>
            </a:extLst>
          </p:cNvPr>
          <p:cNvSpPr>
            <a:spLocks noGrp="1"/>
          </p:cNvSpPr>
          <p:nvPr>
            <p:ph idx="1"/>
          </p:nvPr>
        </p:nvSpPr>
        <p:spPr/>
        <p:txBody>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587119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33DBE27C-E8EF-A646-912F-5E4C75EF641A}"/>
              </a:ext>
            </a:extLst>
          </p:cNvPr>
          <p:cNvPicPr>
            <a:picLocks noChangeAspect="1"/>
          </p:cNvPicPr>
          <p:nvPr/>
        </p:nvPicPr>
        <p:blipFill>
          <a:blip r:embed="rId3"/>
          <a:stretch>
            <a:fillRect/>
          </a:stretch>
        </p:blipFill>
        <p:spPr>
          <a:xfrm>
            <a:off x="1409700" y="0"/>
            <a:ext cx="8572500" cy="6858000"/>
          </a:xfrm>
          <a:prstGeom prst="rect">
            <a:avLst/>
          </a:prstGeom>
        </p:spPr>
      </p:pic>
      <p:sp>
        <p:nvSpPr>
          <p:cNvPr id="2" name="TextBox 1">
            <a:extLst>
              <a:ext uri="{FF2B5EF4-FFF2-40B4-BE49-F238E27FC236}">
                <a16:creationId xmlns:a16="http://schemas.microsoft.com/office/drawing/2014/main" id="{79D60DED-8D08-0E40-B482-E022938088AC}"/>
              </a:ext>
            </a:extLst>
          </p:cNvPr>
          <p:cNvSpPr txBox="1"/>
          <p:nvPr/>
        </p:nvSpPr>
        <p:spPr>
          <a:xfrm>
            <a:off x="6566990" y="301128"/>
            <a:ext cx="3168119" cy="1200329"/>
          </a:xfrm>
          <a:prstGeom prst="rect">
            <a:avLst/>
          </a:prstGeom>
          <a:noFill/>
          <a:ln w="28575">
            <a:solidFill>
              <a:schemeClr val="tx1"/>
            </a:solidFill>
          </a:ln>
        </p:spPr>
        <p:txBody>
          <a:bodyPr wrap="square" rtlCol="0">
            <a:spAutoFit/>
          </a:bodyPr>
          <a:lstStyle/>
          <a:p>
            <a:pPr algn="ctr"/>
            <a:r>
              <a:rPr lang="en-US" b="1" dirty="0">
                <a:latin typeface="Arial" panose="020B0604020202020204" pitchFamily="34" charset="0"/>
                <a:cs typeface="Arial" panose="020B0604020202020204" pitchFamily="34" charset="0"/>
              </a:rPr>
              <a:t>Photosynthesis represents the largest carbon flux between the atmosphere and land surface</a:t>
            </a:r>
          </a:p>
        </p:txBody>
      </p:sp>
      <p:sp>
        <p:nvSpPr>
          <p:cNvPr id="3" name="TextBox 2">
            <a:extLst>
              <a:ext uri="{FF2B5EF4-FFF2-40B4-BE49-F238E27FC236}">
                <a16:creationId xmlns:a16="http://schemas.microsoft.com/office/drawing/2014/main" id="{EC3973A2-2305-D841-895E-E202882422AD}"/>
              </a:ext>
            </a:extLst>
          </p:cNvPr>
          <p:cNvSpPr txBox="1"/>
          <p:nvPr/>
        </p:nvSpPr>
        <p:spPr>
          <a:xfrm>
            <a:off x="10692872" y="6611779"/>
            <a:ext cx="1499128" cy="246221"/>
          </a:xfrm>
          <a:prstGeom prst="rect">
            <a:avLst/>
          </a:prstGeom>
          <a:noFill/>
        </p:spPr>
        <p:txBody>
          <a:bodyPr wrap="none" rtlCol="0">
            <a:spAutoFit/>
          </a:bodyPr>
          <a:lstStyle/>
          <a:p>
            <a:r>
              <a:rPr lang="en-US" sz="1000" dirty="0"/>
              <a:t>Adapted from IPCC, 2013</a:t>
            </a:r>
          </a:p>
        </p:txBody>
      </p:sp>
      <p:sp>
        <p:nvSpPr>
          <p:cNvPr id="4" name="Rectangle 3">
            <a:extLst>
              <a:ext uri="{FF2B5EF4-FFF2-40B4-BE49-F238E27FC236}">
                <a16:creationId xmlns:a16="http://schemas.microsoft.com/office/drawing/2014/main" id="{74AC434F-EFF3-3144-9F2B-DAFF59B8CC28}"/>
              </a:ext>
            </a:extLst>
          </p:cNvPr>
          <p:cNvSpPr/>
          <p:nvPr/>
        </p:nvSpPr>
        <p:spPr>
          <a:xfrm>
            <a:off x="2209800" y="301128"/>
            <a:ext cx="1116768" cy="605522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B901B9-18B1-5D45-80E5-374D86139C88}"/>
              </a:ext>
            </a:extLst>
          </p:cNvPr>
          <p:cNvSpPr txBox="1"/>
          <p:nvPr/>
        </p:nvSpPr>
        <p:spPr>
          <a:xfrm rot="16200000">
            <a:off x="-157522" y="2913239"/>
            <a:ext cx="5851410" cy="830997"/>
          </a:xfrm>
          <a:prstGeom prst="rect">
            <a:avLst/>
          </a:prstGeom>
          <a:noFill/>
        </p:spPr>
        <p:txBody>
          <a:bodyPr wrap="none" rtlCol="0">
            <a:spAutoFit/>
          </a:bodyPr>
          <a:lstStyle/>
          <a:p>
            <a:r>
              <a:rPr lang="en-US" sz="4800" dirty="0">
                <a:solidFill>
                  <a:schemeClr val="bg1"/>
                </a:solidFill>
                <a:latin typeface="Arial" panose="020B0604020202020204" pitchFamily="34" charset="0"/>
                <a:cs typeface="Arial" panose="020B0604020202020204" pitchFamily="34" charset="0"/>
              </a:rPr>
              <a:t>PHOTOSYNTHESIS</a:t>
            </a:r>
          </a:p>
        </p:txBody>
      </p:sp>
      <p:sp>
        <p:nvSpPr>
          <p:cNvPr id="8" name="TextBox 7">
            <a:extLst>
              <a:ext uri="{FF2B5EF4-FFF2-40B4-BE49-F238E27FC236}">
                <a16:creationId xmlns:a16="http://schemas.microsoft.com/office/drawing/2014/main" id="{53AA5B16-6AD1-9949-95F3-40662D64E34B}"/>
              </a:ext>
            </a:extLst>
          </p:cNvPr>
          <p:cNvSpPr txBox="1"/>
          <p:nvPr/>
        </p:nvSpPr>
        <p:spPr>
          <a:xfrm>
            <a:off x="6714294" y="1655928"/>
            <a:ext cx="3020815" cy="923330"/>
          </a:xfrm>
          <a:prstGeom prst="rect">
            <a:avLst/>
          </a:prstGeom>
          <a:noFill/>
          <a:ln w="28575">
            <a:solidFill>
              <a:schemeClr val="tx1"/>
            </a:solidFill>
          </a:ln>
        </p:spPr>
        <p:txBody>
          <a:bodyPr wrap="square" rtlCol="0">
            <a:spAutoFit/>
          </a:bodyPr>
          <a:lstStyle/>
          <a:p>
            <a:pPr algn="ctr"/>
            <a:r>
              <a:rPr lang="en-US" b="1" dirty="0">
                <a:latin typeface="Arial" panose="020B0604020202020204" pitchFamily="34" charset="0"/>
                <a:cs typeface="Arial" panose="020B0604020202020204" pitchFamily="34" charset="0"/>
              </a:rPr>
              <a:t>ESMs must accurately represent photosynthetic processes</a:t>
            </a:r>
          </a:p>
        </p:txBody>
      </p:sp>
    </p:spTree>
    <p:extLst>
      <p:ext uri="{BB962C8B-B14F-4D97-AF65-F5344CB8AC3E}">
        <p14:creationId xmlns:p14="http://schemas.microsoft.com/office/powerpoint/2010/main" val="3125621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7225E11-F2EC-4E44-ADBB-D54515A416E2}"/>
              </a:ext>
            </a:extLst>
          </p:cNvPr>
          <p:cNvSpPr txBox="1"/>
          <p:nvPr/>
        </p:nvSpPr>
        <p:spPr>
          <a:xfrm>
            <a:off x="630904" y="4670611"/>
            <a:ext cx="3161607" cy="1477328"/>
          </a:xfrm>
          <a:prstGeom prst="rect">
            <a:avLst/>
          </a:prstGeom>
          <a:noFill/>
          <a:ln w="28575">
            <a:solidFill>
              <a:schemeClr val="tx1"/>
            </a:solidFill>
          </a:ln>
        </p:spPr>
        <p:txBody>
          <a:bodyPr wrap="square" rtlCol="0">
            <a:spAutoFit/>
          </a:bodyPr>
          <a:lstStyle/>
          <a:p>
            <a:pPr algn="ctr"/>
            <a:r>
              <a:rPr lang="en-US" b="1" dirty="0">
                <a:latin typeface="Arial" panose="020B0604020202020204" pitchFamily="34" charset="0"/>
                <a:cs typeface="Arial" panose="020B0604020202020204" pitchFamily="34" charset="0"/>
              </a:rPr>
              <a:t>Terrestrial biosphere models indirectly predict photosynthetic capacity from soil nitrogen availability</a:t>
            </a:r>
          </a:p>
        </p:txBody>
      </p:sp>
      <p:sp>
        <p:nvSpPr>
          <p:cNvPr id="14" name="Rectangle 13">
            <a:extLst>
              <a:ext uri="{FF2B5EF4-FFF2-40B4-BE49-F238E27FC236}">
                <a16:creationId xmlns:a16="http://schemas.microsoft.com/office/drawing/2014/main" id="{8C497D8E-586E-AE43-A63C-55754EDA1EFF}"/>
              </a:ext>
            </a:extLst>
          </p:cNvPr>
          <p:cNvSpPr/>
          <p:nvPr/>
        </p:nvSpPr>
        <p:spPr>
          <a:xfrm>
            <a:off x="8787124" y="626311"/>
            <a:ext cx="2062887" cy="99974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Photosynthetic capacity</a:t>
            </a:r>
          </a:p>
        </p:txBody>
      </p:sp>
      <p:sp>
        <p:nvSpPr>
          <p:cNvPr id="15" name="Rectangle 14">
            <a:extLst>
              <a:ext uri="{FF2B5EF4-FFF2-40B4-BE49-F238E27FC236}">
                <a16:creationId xmlns:a16="http://schemas.microsoft.com/office/drawing/2014/main" id="{EC673181-C129-864D-A527-075E4EC30684}"/>
              </a:ext>
            </a:extLst>
          </p:cNvPr>
          <p:cNvSpPr/>
          <p:nvPr/>
        </p:nvSpPr>
        <p:spPr>
          <a:xfrm>
            <a:off x="1397563" y="626311"/>
            <a:ext cx="2062887" cy="99974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Soil resource availability</a:t>
            </a:r>
          </a:p>
        </p:txBody>
      </p:sp>
      <p:sp>
        <p:nvSpPr>
          <p:cNvPr id="16" name="Rectangle 15">
            <a:extLst>
              <a:ext uri="{FF2B5EF4-FFF2-40B4-BE49-F238E27FC236}">
                <a16:creationId xmlns:a16="http://schemas.microsoft.com/office/drawing/2014/main" id="{F53899C0-446D-D341-B736-D8B22671712F}"/>
              </a:ext>
            </a:extLst>
          </p:cNvPr>
          <p:cNvSpPr/>
          <p:nvPr/>
        </p:nvSpPr>
        <p:spPr>
          <a:xfrm>
            <a:off x="5046627" y="626311"/>
            <a:ext cx="2062887" cy="99974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Leaf nutrient content</a:t>
            </a:r>
          </a:p>
        </p:txBody>
      </p:sp>
      <p:sp>
        <p:nvSpPr>
          <p:cNvPr id="17" name="Right Arrow 16">
            <a:extLst>
              <a:ext uri="{FF2B5EF4-FFF2-40B4-BE49-F238E27FC236}">
                <a16:creationId xmlns:a16="http://schemas.microsoft.com/office/drawing/2014/main" id="{6179A712-E83B-3545-A260-C760155674F4}"/>
              </a:ext>
            </a:extLst>
          </p:cNvPr>
          <p:cNvSpPr/>
          <p:nvPr/>
        </p:nvSpPr>
        <p:spPr>
          <a:xfrm>
            <a:off x="7459115" y="883867"/>
            <a:ext cx="978408" cy="484632"/>
          </a:xfrm>
          <a:prstGeom prs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81DCD80-C314-784A-8A89-F68A004C319E}"/>
              </a:ext>
            </a:extLst>
          </p:cNvPr>
          <p:cNvSpPr/>
          <p:nvPr/>
        </p:nvSpPr>
        <p:spPr>
          <a:xfrm rot="5400000">
            <a:off x="9329363" y="2197555"/>
            <a:ext cx="978408" cy="484632"/>
          </a:xfrm>
          <a:prstGeom prs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408232-56D2-6145-B401-7F4CDE4AF60B}"/>
              </a:ext>
            </a:extLst>
          </p:cNvPr>
          <p:cNvSpPr/>
          <p:nvPr/>
        </p:nvSpPr>
        <p:spPr>
          <a:xfrm>
            <a:off x="8787124" y="3253687"/>
            <a:ext cx="2062887" cy="99974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Leaf-level photosynthesis</a:t>
            </a:r>
          </a:p>
        </p:txBody>
      </p:sp>
      <p:sp>
        <p:nvSpPr>
          <p:cNvPr id="20" name="Right Arrow 19">
            <a:extLst>
              <a:ext uri="{FF2B5EF4-FFF2-40B4-BE49-F238E27FC236}">
                <a16:creationId xmlns:a16="http://schemas.microsoft.com/office/drawing/2014/main" id="{B025B24D-5560-D942-84FB-8D32649BA4C8}"/>
              </a:ext>
            </a:extLst>
          </p:cNvPr>
          <p:cNvSpPr/>
          <p:nvPr/>
        </p:nvSpPr>
        <p:spPr>
          <a:xfrm>
            <a:off x="3764334" y="883867"/>
            <a:ext cx="978408" cy="484632"/>
          </a:xfrm>
          <a:prstGeom prst="rightArrow">
            <a:avLst/>
          </a:prstGeom>
          <a:solidFill>
            <a:schemeClr val="accent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1694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4ECC-0279-9541-AE4D-FA832808009A}"/>
              </a:ext>
            </a:extLst>
          </p:cNvPr>
          <p:cNvSpPr>
            <a:spLocks noGrp="1"/>
          </p:cNvSpPr>
          <p:nvPr>
            <p:ph type="title"/>
          </p:nvPr>
        </p:nvSpPr>
        <p:spPr/>
        <p:txBody>
          <a:bodyPr/>
          <a:lstStyle/>
          <a:p>
            <a:r>
              <a:rPr lang="en-US" dirty="0"/>
              <a:t>However, there are a few problems with these assumptions</a:t>
            </a:r>
          </a:p>
        </p:txBody>
      </p:sp>
      <p:pic>
        <p:nvPicPr>
          <p:cNvPr id="5" name="Picture 4" descr="Chart, line chart&#10;&#10;Description automatically generated">
            <a:extLst>
              <a:ext uri="{FF2B5EF4-FFF2-40B4-BE49-F238E27FC236}">
                <a16:creationId xmlns:a16="http://schemas.microsoft.com/office/drawing/2014/main" id="{38AAD7F8-AEE1-BD47-9956-3A074B8CBDFA}"/>
              </a:ext>
            </a:extLst>
          </p:cNvPr>
          <p:cNvPicPr>
            <a:picLocks noChangeAspect="1"/>
          </p:cNvPicPr>
          <p:nvPr/>
        </p:nvPicPr>
        <p:blipFill>
          <a:blip r:embed="rId2"/>
          <a:stretch>
            <a:fillRect/>
          </a:stretch>
        </p:blipFill>
        <p:spPr>
          <a:xfrm>
            <a:off x="3197086" y="1842052"/>
            <a:ext cx="5015948" cy="5015948"/>
          </a:xfrm>
          <a:prstGeom prst="rect">
            <a:avLst/>
          </a:prstGeom>
        </p:spPr>
      </p:pic>
      <p:sp>
        <p:nvSpPr>
          <p:cNvPr id="9" name="Rectangle 8">
            <a:extLst>
              <a:ext uri="{FF2B5EF4-FFF2-40B4-BE49-F238E27FC236}">
                <a16:creationId xmlns:a16="http://schemas.microsoft.com/office/drawing/2014/main" id="{15EA3955-AA12-6449-BB92-48AA16C6D6EE}"/>
              </a:ext>
            </a:extLst>
          </p:cNvPr>
          <p:cNvSpPr/>
          <p:nvPr/>
        </p:nvSpPr>
        <p:spPr>
          <a:xfrm>
            <a:off x="3843130" y="1908313"/>
            <a:ext cx="4300331" cy="439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676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4ECC-0279-9541-AE4D-FA832808009A}"/>
              </a:ext>
            </a:extLst>
          </p:cNvPr>
          <p:cNvSpPr>
            <a:spLocks noGrp="1"/>
          </p:cNvSpPr>
          <p:nvPr>
            <p:ph type="title"/>
          </p:nvPr>
        </p:nvSpPr>
        <p:spPr/>
        <p:txBody>
          <a:bodyPr/>
          <a:lstStyle/>
          <a:p>
            <a:r>
              <a:rPr lang="en-US" dirty="0"/>
              <a:t>However, there are a few problems with these assumptions</a:t>
            </a:r>
          </a:p>
        </p:txBody>
      </p:sp>
      <p:pic>
        <p:nvPicPr>
          <p:cNvPr id="5" name="Picture 4" descr="Chart, line chart&#10;&#10;Description automatically generated">
            <a:extLst>
              <a:ext uri="{FF2B5EF4-FFF2-40B4-BE49-F238E27FC236}">
                <a16:creationId xmlns:a16="http://schemas.microsoft.com/office/drawing/2014/main" id="{38AAD7F8-AEE1-BD47-9956-3A074B8CBDFA}"/>
              </a:ext>
            </a:extLst>
          </p:cNvPr>
          <p:cNvPicPr>
            <a:picLocks noChangeAspect="1"/>
          </p:cNvPicPr>
          <p:nvPr/>
        </p:nvPicPr>
        <p:blipFill>
          <a:blip r:embed="rId3"/>
          <a:stretch>
            <a:fillRect/>
          </a:stretch>
        </p:blipFill>
        <p:spPr>
          <a:xfrm>
            <a:off x="3197086" y="1842052"/>
            <a:ext cx="5015948" cy="5015948"/>
          </a:xfrm>
          <a:prstGeom prst="rect">
            <a:avLst/>
          </a:prstGeom>
        </p:spPr>
      </p:pic>
    </p:spTree>
    <p:extLst>
      <p:ext uri="{BB962C8B-B14F-4D97-AF65-F5344CB8AC3E}">
        <p14:creationId xmlns:p14="http://schemas.microsoft.com/office/powerpoint/2010/main" val="323850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4ECC-0279-9541-AE4D-FA832808009A}"/>
              </a:ext>
            </a:extLst>
          </p:cNvPr>
          <p:cNvSpPr>
            <a:spLocks noGrp="1"/>
          </p:cNvSpPr>
          <p:nvPr>
            <p:ph type="title"/>
          </p:nvPr>
        </p:nvSpPr>
        <p:spPr/>
        <p:txBody>
          <a:bodyPr/>
          <a:lstStyle/>
          <a:p>
            <a:r>
              <a:rPr lang="en-US" dirty="0"/>
              <a:t>However, there are a few problems with these assumptions</a:t>
            </a:r>
          </a:p>
        </p:txBody>
      </p:sp>
      <p:pic>
        <p:nvPicPr>
          <p:cNvPr id="5" name="Picture 4" descr="Chart, line chart&#10;&#10;Description automatically generated">
            <a:extLst>
              <a:ext uri="{FF2B5EF4-FFF2-40B4-BE49-F238E27FC236}">
                <a16:creationId xmlns:a16="http://schemas.microsoft.com/office/drawing/2014/main" id="{38AAD7F8-AEE1-BD47-9956-3A074B8CBDFA}"/>
              </a:ext>
            </a:extLst>
          </p:cNvPr>
          <p:cNvPicPr>
            <a:picLocks noChangeAspect="1"/>
          </p:cNvPicPr>
          <p:nvPr/>
        </p:nvPicPr>
        <p:blipFill>
          <a:blip r:embed="rId3"/>
          <a:stretch>
            <a:fillRect/>
          </a:stretch>
        </p:blipFill>
        <p:spPr>
          <a:xfrm>
            <a:off x="3197086" y="1842052"/>
            <a:ext cx="5015948" cy="5015948"/>
          </a:xfrm>
          <a:prstGeom prst="rect">
            <a:avLst/>
          </a:prstGeom>
        </p:spPr>
      </p:pic>
      <p:sp>
        <p:nvSpPr>
          <p:cNvPr id="6" name="Right Bracket 5">
            <a:extLst>
              <a:ext uri="{FF2B5EF4-FFF2-40B4-BE49-F238E27FC236}">
                <a16:creationId xmlns:a16="http://schemas.microsoft.com/office/drawing/2014/main" id="{11DAE627-7092-6E45-BB63-EADE0E64A140}"/>
              </a:ext>
            </a:extLst>
          </p:cNvPr>
          <p:cNvSpPr/>
          <p:nvPr/>
        </p:nvSpPr>
        <p:spPr>
          <a:xfrm rot="850520">
            <a:off x="4737652" y="3054625"/>
            <a:ext cx="304800" cy="3087757"/>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a:solidFill>
                  <a:schemeClr val="tx1"/>
                </a:solidFill>
              </a:ln>
            </a:endParaRPr>
          </a:p>
        </p:txBody>
      </p:sp>
      <p:sp>
        <p:nvSpPr>
          <p:cNvPr id="7" name="TextBox 6">
            <a:extLst>
              <a:ext uri="{FF2B5EF4-FFF2-40B4-BE49-F238E27FC236}">
                <a16:creationId xmlns:a16="http://schemas.microsoft.com/office/drawing/2014/main" id="{ED6DDDF5-5DA9-C14D-972D-DD6C02BDD6A9}"/>
              </a:ext>
            </a:extLst>
          </p:cNvPr>
          <p:cNvSpPr txBox="1"/>
          <p:nvPr/>
        </p:nvSpPr>
        <p:spPr>
          <a:xfrm rot="17126795">
            <a:off x="4258982" y="4340088"/>
            <a:ext cx="1262140" cy="369332"/>
          </a:xfrm>
          <a:prstGeom prst="rect">
            <a:avLst/>
          </a:prstGeom>
          <a:noFill/>
        </p:spPr>
        <p:txBody>
          <a:bodyPr wrap="none" rtlCol="0">
            <a:spAutoFit/>
          </a:bodyPr>
          <a:lstStyle/>
          <a:p>
            <a:r>
              <a:rPr lang="en-US" dirty="0"/>
              <a:t>CO</a:t>
            </a:r>
            <a:r>
              <a:rPr lang="en-US" baseline="-25000" dirty="0"/>
              <a:t>2</a:t>
            </a:r>
            <a:r>
              <a:rPr lang="en-US" dirty="0"/>
              <a:t>-limited</a:t>
            </a:r>
          </a:p>
        </p:txBody>
      </p:sp>
    </p:spTree>
    <p:extLst>
      <p:ext uri="{BB962C8B-B14F-4D97-AF65-F5344CB8AC3E}">
        <p14:creationId xmlns:p14="http://schemas.microsoft.com/office/powerpoint/2010/main" val="286602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4ECC-0279-9541-AE4D-FA832808009A}"/>
              </a:ext>
            </a:extLst>
          </p:cNvPr>
          <p:cNvSpPr>
            <a:spLocks noGrp="1"/>
          </p:cNvSpPr>
          <p:nvPr>
            <p:ph type="title"/>
          </p:nvPr>
        </p:nvSpPr>
        <p:spPr/>
        <p:txBody>
          <a:bodyPr/>
          <a:lstStyle/>
          <a:p>
            <a:r>
              <a:rPr lang="en-US" dirty="0"/>
              <a:t>However, there are a few problems with these assumptions</a:t>
            </a:r>
          </a:p>
        </p:txBody>
      </p:sp>
      <p:pic>
        <p:nvPicPr>
          <p:cNvPr id="5" name="Picture 4" descr="Chart, line chart&#10;&#10;Description automatically generated">
            <a:extLst>
              <a:ext uri="{FF2B5EF4-FFF2-40B4-BE49-F238E27FC236}">
                <a16:creationId xmlns:a16="http://schemas.microsoft.com/office/drawing/2014/main" id="{38AAD7F8-AEE1-BD47-9956-3A074B8CBDFA}"/>
              </a:ext>
            </a:extLst>
          </p:cNvPr>
          <p:cNvPicPr>
            <a:picLocks noChangeAspect="1"/>
          </p:cNvPicPr>
          <p:nvPr/>
        </p:nvPicPr>
        <p:blipFill>
          <a:blip r:embed="rId3"/>
          <a:stretch>
            <a:fillRect/>
          </a:stretch>
        </p:blipFill>
        <p:spPr>
          <a:xfrm>
            <a:off x="3197086" y="1842052"/>
            <a:ext cx="5015948" cy="5015948"/>
          </a:xfrm>
          <a:prstGeom prst="rect">
            <a:avLst/>
          </a:prstGeom>
        </p:spPr>
      </p:pic>
      <p:sp>
        <p:nvSpPr>
          <p:cNvPr id="6" name="Right Bracket 5">
            <a:extLst>
              <a:ext uri="{FF2B5EF4-FFF2-40B4-BE49-F238E27FC236}">
                <a16:creationId xmlns:a16="http://schemas.microsoft.com/office/drawing/2014/main" id="{11DAE627-7092-6E45-BB63-EADE0E64A140}"/>
              </a:ext>
            </a:extLst>
          </p:cNvPr>
          <p:cNvSpPr/>
          <p:nvPr/>
        </p:nvSpPr>
        <p:spPr>
          <a:xfrm rot="850520">
            <a:off x="4737652" y="3054625"/>
            <a:ext cx="304800" cy="3087757"/>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a:solidFill>
                  <a:schemeClr val="tx1"/>
                </a:solidFill>
              </a:ln>
            </a:endParaRPr>
          </a:p>
        </p:txBody>
      </p:sp>
      <p:sp>
        <p:nvSpPr>
          <p:cNvPr id="7" name="TextBox 6">
            <a:extLst>
              <a:ext uri="{FF2B5EF4-FFF2-40B4-BE49-F238E27FC236}">
                <a16:creationId xmlns:a16="http://schemas.microsoft.com/office/drawing/2014/main" id="{ED6DDDF5-5DA9-C14D-972D-DD6C02BDD6A9}"/>
              </a:ext>
            </a:extLst>
          </p:cNvPr>
          <p:cNvSpPr txBox="1"/>
          <p:nvPr/>
        </p:nvSpPr>
        <p:spPr>
          <a:xfrm rot="17126795">
            <a:off x="4258982" y="4340088"/>
            <a:ext cx="1262140" cy="369332"/>
          </a:xfrm>
          <a:prstGeom prst="rect">
            <a:avLst/>
          </a:prstGeom>
          <a:noFill/>
        </p:spPr>
        <p:txBody>
          <a:bodyPr wrap="none" rtlCol="0">
            <a:spAutoFit/>
          </a:bodyPr>
          <a:lstStyle/>
          <a:p>
            <a:r>
              <a:rPr lang="en-US" dirty="0"/>
              <a:t>CO</a:t>
            </a:r>
            <a:r>
              <a:rPr lang="en-US" baseline="-25000" dirty="0"/>
              <a:t>2</a:t>
            </a:r>
            <a:r>
              <a:rPr lang="en-US" dirty="0"/>
              <a:t>-limited</a:t>
            </a:r>
          </a:p>
        </p:txBody>
      </p:sp>
      <p:sp>
        <p:nvSpPr>
          <p:cNvPr id="8" name="Right Bracket 7">
            <a:extLst>
              <a:ext uri="{FF2B5EF4-FFF2-40B4-BE49-F238E27FC236}">
                <a16:creationId xmlns:a16="http://schemas.microsoft.com/office/drawing/2014/main" id="{827CE146-338E-1348-8F39-2E2A1A96A8CA}"/>
              </a:ext>
            </a:extLst>
          </p:cNvPr>
          <p:cNvSpPr/>
          <p:nvPr/>
        </p:nvSpPr>
        <p:spPr>
          <a:xfrm rot="4328640">
            <a:off x="6430618" y="1252554"/>
            <a:ext cx="304800" cy="3087757"/>
          </a:xfrm>
          <a:prstGeom prst="righ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57150">
                <a:solidFill>
                  <a:schemeClr val="tx1"/>
                </a:solidFill>
              </a:ln>
            </a:endParaRPr>
          </a:p>
        </p:txBody>
      </p:sp>
      <p:sp>
        <p:nvSpPr>
          <p:cNvPr id="9" name="TextBox 8">
            <a:extLst>
              <a:ext uri="{FF2B5EF4-FFF2-40B4-BE49-F238E27FC236}">
                <a16:creationId xmlns:a16="http://schemas.microsoft.com/office/drawing/2014/main" id="{C5AA8497-8A9C-B846-96E2-D8093F0EE128}"/>
              </a:ext>
            </a:extLst>
          </p:cNvPr>
          <p:cNvSpPr txBox="1"/>
          <p:nvPr/>
        </p:nvSpPr>
        <p:spPr>
          <a:xfrm rot="20514086">
            <a:off x="5854550" y="2611766"/>
            <a:ext cx="1314271" cy="369332"/>
          </a:xfrm>
          <a:prstGeom prst="rect">
            <a:avLst/>
          </a:prstGeom>
          <a:noFill/>
        </p:spPr>
        <p:txBody>
          <a:bodyPr wrap="none" rtlCol="0">
            <a:spAutoFit/>
          </a:bodyPr>
          <a:lstStyle/>
          <a:p>
            <a:r>
              <a:rPr lang="en-US" dirty="0"/>
              <a:t>light-limited</a:t>
            </a:r>
          </a:p>
        </p:txBody>
      </p:sp>
    </p:spTree>
    <p:extLst>
      <p:ext uri="{BB962C8B-B14F-4D97-AF65-F5344CB8AC3E}">
        <p14:creationId xmlns:p14="http://schemas.microsoft.com/office/powerpoint/2010/main" val="1351276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4ECC-0279-9541-AE4D-FA832808009A}"/>
              </a:ext>
            </a:extLst>
          </p:cNvPr>
          <p:cNvSpPr>
            <a:spLocks noGrp="1"/>
          </p:cNvSpPr>
          <p:nvPr>
            <p:ph type="title"/>
          </p:nvPr>
        </p:nvSpPr>
        <p:spPr/>
        <p:txBody>
          <a:bodyPr/>
          <a:lstStyle/>
          <a:p>
            <a:r>
              <a:rPr lang="en-US" dirty="0"/>
              <a:t>However, there are a few problems with these assumptions</a:t>
            </a:r>
          </a:p>
        </p:txBody>
      </p:sp>
      <p:pic>
        <p:nvPicPr>
          <p:cNvPr id="14" name="Picture 13" descr="Chart, line chart&#10;&#10;Description automatically generated">
            <a:extLst>
              <a:ext uri="{FF2B5EF4-FFF2-40B4-BE49-F238E27FC236}">
                <a16:creationId xmlns:a16="http://schemas.microsoft.com/office/drawing/2014/main" id="{C96FE9F4-0AC3-964E-B2E1-101CA17AF599}"/>
              </a:ext>
            </a:extLst>
          </p:cNvPr>
          <p:cNvPicPr>
            <a:picLocks noChangeAspect="1"/>
          </p:cNvPicPr>
          <p:nvPr/>
        </p:nvPicPr>
        <p:blipFill>
          <a:blip r:embed="rId2"/>
          <a:stretch>
            <a:fillRect/>
          </a:stretch>
        </p:blipFill>
        <p:spPr>
          <a:xfrm>
            <a:off x="838200" y="1773815"/>
            <a:ext cx="4895446" cy="4895446"/>
          </a:xfrm>
          <a:prstGeom prst="rect">
            <a:avLst/>
          </a:prstGeom>
        </p:spPr>
      </p:pic>
      <p:pic>
        <p:nvPicPr>
          <p:cNvPr id="18" name="Picture 17" descr="Chart, line chart&#10;&#10;Description automatically generated">
            <a:extLst>
              <a:ext uri="{FF2B5EF4-FFF2-40B4-BE49-F238E27FC236}">
                <a16:creationId xmlns:a16="http://schemas.microsoft.com/office/drawing/2014/main" id="{F87E32DB-AAD7-F742-8887-600966D13CC5}"/>
              </a:ext>
            </a:extLst>
          </p:cNvPr>
          <p:cNvPicPr>
            <a:picLocks noChangeAspect="1"/>
          </p:cNvPicPr>
          <p:nvPr/>
        </p:nvPicPr>
        <p:blipFill>
          <a:blip r:embed="rId3"/>
          <a:stretch>
            <a:fillRect/>
          </a:stretch>
        </p:blipFill>
        <p:spPr>
          <a:xfrm>
            <a:off x="6096000" y="1777221"/>
            <a:ext cx="4892040" cy="4892040"/>
          </a:xfrm>
          <a:prstGeom prst="rect">
            <a:avLst/>
          </a:prstGeom>
        </p:spPr>
      </p:pic>
      <p:sp>
        <p:nvSpPr>
          <p:cNvPr id="3" name="Rectangle 2">
            <a:extLst>
              <a:ext uri="{FF2B5EF4-FFF2-40B4-BE49-F238E27FC236}">
                <a16:creationId xmlns:a16="http://schemas.microsoft.com/office/drawing/2014/main" id="{4D8086E1-0BA3-4647-93EE-9680FE8197F5}"/>
              </a:ext>
            </a:extLst>
          </p:cNvPr>
          <p:cNvSpPr/>
          <p:nvPr/>
        </p:nvSpPr>
        <p:spPr>
          <a:xfrm>
            <a:off x="1464365" y="1828800"/>
            <a:ext cx="4200939" cy="4247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D81372-49B1-254C-9122-30B6E9E9F223}"/>
              </a:ext>
            </a:extLst>
          </p:cNvPr>
          <p:cNvSpPr/>
          <p:nvPr/>
        </p:nvSpPr>
        <p:spPr>
          <a:xfrm>
            <a:off x="6725478" y="1835426"/>
            <a:ext cx="4200939" cy="4247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294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960</Words>
  <Application>Microsoft Macintosh PowerPoint</Application>
  <PresentationFormat>Widescreen</PresentationFormat>
  <Paragraphs>150</Paragraphs>
  <Slides>29</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Nutrient availability increases leaf nitrogen at the expense of whole plant growth in a closed canopy temperate forest</vt:lpstr>
      <vt:lpstr>PowerPoint Presentation</vt:lpstr>
      <vt:lpstr>PowerPoint Presentation</vt:lpstr>
      <vt:lpstr>PowerPoint Presentation</vt:lpstr>
      <vt:lpstr>However, there are a few problems with these assumptions</vt:lpstr>
      <vt:lpstr>However, there are a few problems with these assumptions</vt:lpstr>
      <vt:lpstr>However, there are a few problems with these assumptions</vt:lpstr>
      <vt:lpstr>However, there are a few problems with these assumptions</vt:lpstr>
      <vt:lpstr>However, there are a few problems with these assumptions</vt:lpstr>
      <vt:lpstr>However, there are a few problems with these assumptions</vt:lpstr>
      <vt:lpstr>However, there are a few problems with these assumptions</vt:lpstr>
      <vt:lpstr>Where is the nitrogen going?</vt:lpstr>
      <vt:lpstr>Option #1: Maintain photosynthesis with greater water-use efficiency at expense of photosynthetic nitrogen-use efficiency</vt:lpstr>
      <vt:lpstr>Option #2: Invest extra nitrogen toward whole plant growth at expense of leaf nitrogen, or vice versa</vt:lpstr>
      <vt:lpstr>Very few manipulative studies investigate leaf and whole plant responses to changes in soil nutrient availability</vt:lpstr>
      <vt:lpstr>Study Question</vt:lpstr>
      <vt:lpstr>Study system</vt:lpstr>
      <vt:lpstr>Leaf sampling</vt:lpstr>
      <vt:lpstr>Plant measurements</vt:lpstr>
      <vt:lpstr>Soil N increases leaf-level photosynthesis</vt:lpstr>
      <vt:lpstr>Soil N increases nitrogen-use efficiency, but does not influence water-use efficiency</vt:lpstr>
      <vt:lpstr>Soil N does not influence measures of whole plant growth</vt:lpstr>
      <vt:lpstr>Revisiting Option 1</vt:lpstr>
      <vt:lpstr>Revisiting Option 1</vt:lpstr>
      <vt:lpstr>Revisiting Option 2</vt:lpstr>
      <vt:lpstr>Revisiting Option 2</vt:lpstr>
      <vt:lpstr>Discussion</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availability increases whole plant growth, but not leaf photosynthesis, in a closed canopy temperate forest</dc:title>
  <dc:creator>Perkowski, Evan A</dc:creator>
  <cp:lastModifiedBy>Perkowski, Evan A</cp:lastModifiedBy>
  <cp:revision>15</cp:revision>
  <dcterms:created xsi:type="dcterms:W3CDTF">2021-07-07T16:19:51Z</dcterms:created>
  <dcterms:modified xsi:type="dcterms:W3CDTF">2021-07-09T17:33:57Z</dcterms:modified>
</cp:coreProperties>
</file>